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3" r:id="rId1"/>
  </p:sldMasterIdLst>
  <p:notesMasterIdLst>
    <p:notesMasterId r:id="rId25"/>
  </p:notesMasterIdLst>
  <p:sldIdLst>
    <p:sldId id="277" r:id="rId2"/>
    <p:sldId id="270" r:id="rId3"/>
    <p:sldId id="276" r:id="rId4"/>
    <p:sldId id="257" r:id="rId5"/>
    <p:sldId id="279" r:id="rId6"/>
    <p:sldId id="271" r:id="rId7"/>
    <p:sldId id="258" r:id="rId8"/>
    <p:sldId id="259" r:id="rId9"/>
    <p:sldId id="274" r:id="rId10"/>
    <p:sldId id="261" r:id="rId11"/>
    <p:sldId id="262" r:id="rId12"/>
    <p:sldId id="273" r:id="rId13"/>
    <p:sldId id="260" r:id="rId14"/>
    <p:sldId id="263" r:id="rId15"/>
    <p:sldId id="264" r:id="rId16"/>
    <p:sldId id="265" r:id="rId17"/>
    <p:sldId id="275" r:id="rId18"/>
    <p:sldId id="266" r:id="rId19"/>
    <p:sldId id="278" r:id="rId20"/>
    <p:sldId id="272" r:id="rId21"/>
    <p:sldId id="280" r:id="rId22"/>
    <p:sldId id="268" r:id="rId23"/>
    <p:sldId id="26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01"/>
    <a:srgbClr val="00612C"/>
    <a:srgbClr val="00893F"/>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9"/>
    <p:restoredTop sz="94733"/>
  </p:normalViewPr>
  <p:slideViewPr>
    <p:cSldViewPr snapToGrid="0" snapToObjects="1">
      <p:cViewPr varScale="1">
        <p:scale>
          <a:sx n="51" d="100"/>
          <a:sy n="51" d="100"/>
        </p:scale>
        <p:origin x="232" y="1616"/>
      </p:cViewPr>
      <p:guideLst/>
    </p:cSldViewPr>
  </p:slideViewPr>
  <p:notesTextViewPr>
    <p:cViewPr>
      <p:scale>
        <a:sx n="1" d="1"/>
        <a:sy n="1" d="1"/>
      </p:scale>
      <p:origin x="0" y="0"/>
    </p:cViewPr>
  </p:notesTextViewPr>
  <p:notesViewPr>
    <p:cSldViewPr snapToGrid="0" snapToObjects="1">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CFB3D-519E-5F42-AF44-0163A8E99AD2}" type="datetimeFigureOut">
              <a:rPr kumimoji="1" lang="ja-JP" altLang="en-US" smtClean="0"/>
              <a:t>2019/5/15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4111B-03B6-F548-920B-D0B5404CB480}" type="slidenum">
              <a:rPr kumimoji="1" lang="ja-JP" altLang="en-US" smtClean="0"/>
              <a:t>‹#›</a:t>
            </a:fld>
            <a:endParaRPr kumimoji="1" lang="ja-JP" altLang="en-US"/>
          </a:p>
        </p:txBody>
      </p:sp>
    </p:spTree>
    <p:extLst>
      <p:ext uri="{BB962C8B-B14F-4D97-AF65-F5344CB8AC3E}">
        <p14:creationId xmlns:p14="http://schemas.microsoft.com/office/powerpoint/2010/main" val="28880861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b="1"/>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Hiragino Kaku Gothic Pro W3" panose="020B0300000000000000" pitchFamily="34" charset="-128"/>
                <a:ea typeface="Hiragino Kaku Gothic Pro W3" panose="020B03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4F84E6C-4DBF-D04C-867B-859B15B0183B}" type="datetime1">
              <a:rPr kumimoji="1" lang="ja-JP" altLang="en-US" smtClean="0"/>
              <a:t>2019/5/15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1800"/>
            </a:lvl1pPr>
          </a:lstStyle>
          <a:p>
            <a:r>
              <a:rPr kumimoji="1" lang="en-US" altLang="ja-JP" dirty="0"/>
              <a:t>1</a:t>
            </a:r>
          </a:p>
        </p:txBody>
      </p:sp>
    </p:spTree>
    <p:extLst>
      <p:ext uri="{BB962C8B-B14F-4D97-AF65-F5344CB8AC3E}">
        <p14:creationId xmlns:p14="http://schemas.microsoft.com/office/powerpoint/2010/main" val="324624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1D73E78-A667-524F-B74D-C00240764665}"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856671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B09338C-0CFA-4144-9910-10ABAA9B08E7}"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802150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1D1EF2F-4326-B344-8AD0-0EAA9ACECA02}"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75099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1D7CA78-7377-E14C-9058-666D40807CAC}"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4038036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0F4C7F56-5C80-574F-AAB0-2BC123D1E2FE}" type="datetime1">
              <a:rPr kumimoji="1" lang="ja-JP" altLang="en-US" smtClean="0"/>
              <a:t>2019/5/15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1835837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3" name="Date Placeholder 2"/>
          <p:cNvSpPr>
            <a:spLocks noGrp="1"/>
          </p:cNvSpPr>
          <p:nvPr>
            <p:ph type="dt" sz="half" idx="10"/>
          </p:nvPr>
        </p:nvSpPr>
        <p:spPr/>
        <p:txBody>
          <a:bodyPr/>
          <a:lstStyle/>
          <a:p>
            <a:fld id="{1C8D77BB-5491-784B-91FF-411762851964}" type="datetime1">
              <a:rPr kumimoji="1" lang="ja-JP" altLang="en-US" smtClean="0"/>
              <a:t>2019/5/15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2747639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C181680-9F47-0145-BEB4-547CFEB43FE9}" type="datetime1">
              <a:rPr kumimoji="1" lang="ja-JP" altLang="en-US" smtClean="0"/>
              <a:t>2019/5/15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3216406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ja-JP" altLang="en-US"/>
              <a:t>マスター タイトルの書式設定</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BC85A3B-E735-2141-8153-BA60FF67185A}" type="datetime1">
              <a:rPr kumimoji="1" lang="ja-JP" altLang="en-US" smtClean="0"/>
              <a:t>2019/5/15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37568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99B4509-39CD-4E49-82A3-15AB5C0BC671}" type="datetime1">
              <a:rPr kumimoji="1" lang="ja-JP" altLang="en-US" smtClean="0"/>
              <a:t>2019/5/15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400"/>
            </a:lvl1pPr>
          </a:lstStyle>
          <a:p>
            <a:fld id="{7B461CB8-9B3B-254B-9A18-A418AEBD4F90}" type="slidenum">
              <a:rPr kumimoji="1" lang="en-US" altLang="ja-JP" smtClean="0"/>
              <a:t>‹#›</a:t>
            </a:fld>
            <a:endParaRPr kumimoji="1" lang="en-US" altLang="ja-JP" dirty="0"/>
          </a:p>
        </p:txBody>
      </p:sp>
    </p:spTree>
    <p:extLst>
      <p:ext uri="{BB962C8B-B14F-4D97-AF65-F5344CB8AC3E}">
        <p14:creationId xmlns:p14="http://schemas.microsoft.com/office/powerpoint/2010/main" val="4154038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00C32B4-1351-DF4F-AE29-2108955C57D3}" type="datetime1">
              <a:rPr kumimoji="1" lang="ja-JP" altLang="en-US" smtClean="0"/>
              <a:t>2019/5/15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r>
              <a:rPr kumimoji="1" lang="en-US" altLang="ja-JP" dirty="0"/>
              <a:t>3</a:t>
            </a:r>
            <a:endParaRPr kumimoji="1" lang="ja-JP" altLang="en-US"/>
          </a:p>
        </p:txBody>
      </p:sp>
    </p:spTree>
    <p:extLst>
      <p:ext uri="{BB962C8B-B14F-4D97-AF65-F5344CB8AC3E}">
        <p14:creationId xmlns:p14="http://schemas.microsoft.com/office/powerpoint/2010/main" val="153141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425C2A4-5F00-8947-A0AA-B65CD9185EB4}"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r>
              <a:rPr kumimoji="1" lang="en-US" altLang="ja-JP" dirty="0"/>
              <a:t>4</a:t>
            </a:r>
            <a:endParaRPr kumimoji="1" lang="ja-JP" altLang="en-US"/>
          </a:p>
        </p:txBody>
      </p:sp>
    </p:spTree>
    <p:extLst>
      <p:ext uri="{BB962C8B-B14F-4D97-AF65-F5344CB8AC3E}">
        <p14:creationId xmlns:p14="http://schemas.microsoft.com/office/powerpoint/2010/main" val="3580505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2" name="Content Placeholder 3"/>
          <p:cNvSpPr>
            <a:spLocks noGrp="1"/>
          </p:cNvSpPr>
          <p:nvPr>
            <p:ph sz="quarter" idx="13"/>
          </p:nvPr>
        </p:nvSpPr>
        <p:spPr>
          <a:xfrm>
            <a:off x="913774" y="3051012"/>
            <a:ext cx="5106027" cy="274018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13" name="Content Placeholder 5"/>
          <p:cNvSpPr>
            <a:spLocks noGrp="1"/>
          </p:cNvSpPr>
          <p:nvPr>
            <p:ph sz="quarter" idx="14"/>
          </p:nvPr>
        </p:nvSpPr>
        <p:spPr>
          <a:xfrm>
            <a:off x="6172200" y="3051012"/>
            <a:ext cx="5105401" cy="2740187"/>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A562688-45DC-304A-96C2-5DA1A65779A6}" type="datetime1">
              <a:rPr kumimoji="1" lang="ja-JP" altLang="en-US" smtClean="0"/>
              <a:t>2019/5/15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376823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F889F77-B2AB-5C49-9ECF-4767F9DE74DA}" type="datetime1">
              <a:rPr kumimoji="1" lang="ja-JP" altLang="en-US" smtClean="0"/>
              <a:t>2019/5/15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4027066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A403E4-FA8A-AF46-9F36-E24B39524C84}" type="datetime1">
              <a:rPr kumimoji="1" lang="ja-JP" altLang="en-US" smtClean="0"/>
              <a:t>2019/5/15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3608134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ja-JP" altLang="en-US"/>
              <a:t>マスター タイトルの書式設定</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062E9EE-A5B2-2B45-B3F1-68BBD05226B6}"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145579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1AA594B-94D4-9A4B-80F3-EAE157015502}" type="datetime1">
              <a:rPr kumimoji="1" lang="ja-JP" altLang="en-US" smtClean="0"/>
              <a:t>2019/5/15</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C32D25D-8DEC-2F41-B4DE-08C8E3DE97F6}" type="slidenum">
              <a:rPr kumimoji="1" lang="ja-JP" altLang="en-US" smtClean="0"/>
              <a:t>‹#›</a:t>
            </a:fld>
            <a:endParaRPr kumimoji="1" lang="ja-JP" altLang="en-US"/>
          </a:p>
        </p:txBody>
      </p:sp>
    </p:spTree>
    <p:extLst>
      <p:ext uri="{BB962C8B-B14F-4D97-AF65-F5344CB8AC3E}">
        <p14:creationId xmlns:p14="http://schemas.microsoft.com/office/powerpoint/2010/main" val="280806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ja-JP" altLang="en-US"/>
              <a:t>マスター テキストの書式設定
第 </a:t>
            </a:r>
            <a:r>
              <a:rPr lang="en-US" altLang="ja-JP" dirty="0"/>
              <a:t>2 </a:t>
            </a:r>
            <a:r>
              <a:rPr lang="ja-JP" altLang="en-US"/>
              <a:t>レベル
第 </a:t>
            </a:r>
            <a:r>
              <a:rPr lang="en-US" altLang="ja-JP" dirty="0"/>
              <a:t>3 </a:t>
            </a:r>
            <a:r>
              <a:rPr lang="ja-JP" altLang="en-US"/>
              <a:t>レベル
第 </a:t>
            </a:r>
            <a:r>
              <a:rPr lang="en-US" altLang="ja-JP" dirty="0"/>
              <a:t>4 </a:t>
            </a:r>
            <a:r>
              <a:rPr lang="ja-JP" altLang="en-US"/>
              <a:t>レベル
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CBF9810-5AA6-6B49-B56F-F94BADDF9010}" type="datetime1">
              <a:rPr kumimoji="1" lang="ja-JP" altLang="en-US" smtClean="0"/>
              <a:t>2019/5/15</a:t>
            </a:fld>
            <a:endParaRPr kumimoji="1" lang="ja-JP"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C32D25D-8DEC-2F41-B4DE-08C8E3DE97F6}" type="slidenum">
              <a:rPr kumimoji="1" lang="ja-JP" altLang="en-US" smtClean="0"/>
              <a:pPr/>
              <a:t>‹#›</a:t>
            </a:fld>
            <a:endParaRPr kumimoji="1" lang="ja-JP" altLang="en-US"/>
          </a:p>
        </p:txBody>
      </p:sp>
    </p:spTree>
    <p:extLst>
      <p:ext uri="{BB962C8B-B14F-4D97-AF65-F5344CB8AC3E}">
        <p14:creationId xmlns:p14="http://schemas.microsoft.com/office/powerpoint/2010/main" val="1452233711"/>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hf hdr="0" ftr="0" dt="0"/>
  <p:txStyles>
    <p:titleStyle>
      <a:lvl1pPr algn="ctr" defTabSz="914400" rtl="0" eaLnBrk="1" latinLnBrk="0" hangingPunct="1">
        <a:lnSpc>
          <a:spcPct val="90000"/>
        </a:lnSpc>
        <a:spcBef>
          <a:spcPct val="0"/>
        </a:spcBef>
        <a:buNone/>
        <a:defRPr kumimoji="1" sz="3600" b="1" kern="1200" cap="all" baseline="0">
          <a:solidFill>
            <a:schemeClr val="tx1"/>
          </a:solidFill>
          <a:effectLst/>
          <a:latin typeface="Hiragino Kaku Gothic Pro W3" panose="020B0300000000000000" pitchFamily="34" charset="-128"/>
          <a:ea typeface="Hiragino Kaku Gothic Pro W3" panose="020B0300000000000000" pitchFamily="34" charset="-128"/>
          <a:cs typeface="+mj-cs"/>
        </a:defRPr>
      </a:lvl1pPr>
    </p:titleStyle>
    <p:bodyStyle>
      <a:lvl1pPr marL="228600" indent="-228600" algn="l" defTabSz="914400" rtl="0" eaLnBrk="1" latinLnBrk="0" hangingPunct="1">
        <a:lnSpc>
          <a:spcPct val="150000"/>
        </a:lnSpc>
        <a:spcBef>
          <a:spcPts val="1000"/>
        </a:spcBef>
        <a:spcAft>
          <a:spcPts val="1200"/>
        </a:spcAft>
        <a:buClr>
          <a:schemeClr val="tx1"/>
        </a:buClr>
        <a:buFont typeface="Arial" panose="020B0604020202020204" pitchFamily="34" charset="0"/>
        <a:buChar char="•"/>
        <a:defRPr kumimoji="1" sz="2000" b="1"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8920782">
            <a:off x="3480461" y="2511222"/>
            <a:ext cx="1883446" cy="1883446"/>
          </a:xfrm>
          <a:prstGeom prst="rect">
            <a:avLst/>
          </a:prstGeom>
          <a:solidFill>
            <a:srgbClr val="CC4308">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695278" y="2424788"/>
            <a:ext cx="692050" cy="692050"/>
          </a:xfrm>
          <a:prstGeom prst="ellipse">
            <a:avLst/>
          </a:prstGeom>
          <a:solidFill>
            <a:srgbClr val="CC4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695278" y="3513377"/>
            <a:ext cx="692050" cy="692050"/>
          </a:xfrm>
          <a:prstGeom prst="ellipse">
            <a:avLst/>
          </a:prstGeom>
          <a:solidFill>
            <a:srgbClr val="F1B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695278" y="4494182"/>
            <a:ext cx="692050" cy="692050"/>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39337">
            <a:off x="4988695" y="1039336"/>
            <a:ext cx="1883446" cy="1883446"/>
          </a:xfrm>
          <a:prstGeom prst="rect">
            <a:avLst/>
          </a:prstGeom>
          <a:solidFill>
            <a:srgbClr val="F1B63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rot="18892639">
            <a:off x="6518148" y="2511243"/>
            <a:ext cx="1883446" cy="1883446"/>
          </a:xfrm>
          <a:prstGeom prst="rect">
            <a:avLst/>
          </a:prstGeom>
          <a:solidFill>
            <a:srgbClr val="3C431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26196" y="5240879"/>
            <a:ext cx="5135603" cy="830997"/>
          </a:xfrm>
          <a:prstGeom prst="rect">
            <a:avLst/>
          </a:prstGeom>
          <a:noFill/>
        </p:spPr>
        <p:txBody>
          <a:bodyPr wrap="square" rtlCol="0">
            <a:spAutoFit/>
          </a:bodyPr>
          <a:lstStyle/>
          <a:p>
            <a:pPr algn="ctr"/>
            <a:r>
              <a:rPr lang="en-US" altLang="zh-CN" sz="4800" dirty="0">
                <a:solidFill>
                  <a:srgbClr val="3C4311"/>
                </a:solidFill>
                <a:ea typeface="A-OTF Outai Kaisho Std Light" panose="02020300000000000000" pitchFamily="18" charset="-128"/>
              </a:rPr>
              <a:t>GPA 4.0</a:t>
            </a:r>
            <a:endParaRPr lang="zh-CN" altLang="en-US" sz="6000" dirty="0">
              <a:solidFill>
                <a:srgbClr val="3C4311"/>
              </a:solidFill>
              <a:latin typeface="AjiwaiPro" panose="02000600000000000000" pitchFamily="2" charset="-128"/>
              <a:ea typeface="AjiwaiPro" panose="02000600000000000000" pitchFamily="2" charset="-128"/>
            </a:endParaRPr>
          </a:p>
        </p:txBody>
      </p:sp>
      <p:pic>
        <p:nvPicPr>
          <p:cNvPr id="13" name="图片 12"/>
          <p:cNvPicPr>
            <a:picLocks noChangeAspect="1"/>
          </p:cNvPicPr>
          <p:nvPr/>
        </p:nvPicPr>
        <p:blipFill>
          <a:blip r:embed="rId2" cstate="email"/>
          <a:stretch>
            <a:fillRect/>
          </a:stretch>
        </p:blipFill>
        <p:spPr>
          <a:xfrm rot="20013183">
            <a:off x="5337738" y="3947729"/>
            <a:ext cx="1199554" cy="1268158"/>
          </a:xfrm>
          <a:prstGeom prst="rect">
            <a:avLst/>
          </a:prstGeom>
        </p:spPr>
      </p:pic>
      <p:sp>
        <p:nvSpPr>
          <p:cNvPr id="14" name="タイトル 1">
            <a:extLst>
              <a:ext uri="{FF2B5EF4-FFF2-40B4-BE49-F238E27FC236}">
                <a16:creationId xmlns:a16="http://schemas.microsoft.com/office/drawing/2014/main" id="{4D0B2039-3B19-4147-A015-E6927CEA203C}"/>
              </a:ext>
            </a:extLst>
          </p:cNvPr>
          <p:cNvSpPr txBox="1">
            <a:spLocks/>
          </p:cNvSpPr>
          <p:nvPr/>
        </p:nvSpPr>
        <p:spPr>
          <a:xfrm>
            <a:off x="1718937" y="1665011"/>
            <a:ext cx="8689976" cy="2509213"/>
          </a:xfrm>
          <a:prstGeom prst="rect">
            <a:avLst/>
          </a:prstGeom>
        </p:spPr>
        <p:txBody>
          <a:bodyPr>
            <a:normAutofit/>
          </a:bodyPr>
          <a:lstStyle>
            <a:lvl1pPr algn="ctr" defTabSz="914400" rtl="0" eaLnBrk="1" latinLnBrk="0" hangingPunct="1">
              <a:lnSpc>
                <a:spcPct val="90000"/>
              </a:lnSpc>
              <a:spcBef>
                <a:spcPct val="0"/>
              </a:spcBef>
              <a:buNone/>
              <a:defRPr kumimoji="1" sz="3600" b="1" kern="1200" cap="all" baseline="0">
                <a:solidFill>
                  <a:schemeClr val="tx1"/>
                </a:solidFill>
                <a:effectLst/>
                <a:latin typeface="Hiragino Kaku Gothic Pro W3" panose="020B0300000000000000" pitchFamily="34" charset="-128"/>
                <a:ea typeface="Hiragino Kaku Gothic Pro W3" panose="020B0300000000000000" pitchFamily="34" charset="-128"/>
                <a:cs typeface="+mj-cs"/>
              </a:defRPr>
            </a:lvl1pPr>
          </a:lstStyle>
          <a:p>
            <a:r>
              <a:rPr lang="en-US" altLang="ja-JP" sz="6000">
                <a:latin typeface="Segoe UI Emoji" panose="020B0502040204020203" pitchFamily="34" charset="0"/>
                <a:ea typeface="Segoe UI Emoji" panose="020B0502040204020203" pitchFamily="34" charset="0"/>
              </a:rPr>
              <a:t>Alcohol manger</a:t>
            </a:r>
            <a:br>
              <a:rPr lang="en-US" altLang="ja-JP" sz="6000"/>
            </a:br>
            <a:r>
              <a:rPr lang="ja-JP" altLang="en-US" sz="6000"/>
              <a:t>お酒管理アプリ</a:t>
            </a:r>
          </a:p>
        </p:txBody>
      </p:sp>
    </p:spTree>
    <p:extLst>
      <p:ext uri="{BB962C8B-B14F-4D97-AF65-F5344CB8AC3E}">
        <p14:creationId xmlns:p14="http://schemas.microsoft.com/office/powerpoint/2010/main" val="42481070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AA6EB-9C0D-BF41-A38F-FB13863767BA}"/>
              </a:ext>
            </a:extLst>
          </p:cNvPr>
          <p:cNvSpPr>
            <a:spLocks noGrp="1"/>
          </p:cNvSpPr>
          <p:nvPr>
            <p:ph type="title"/>
          </p:nvPr>
        </p:nvSpPr>
        <p:spPr>
          <a:xfrm>
            <a:off x="912524" y="212117"/>
            <a:ext cx="10364451" cy="1596177"/>
          </a:xfrm>
        </p:spPr>
        <p:txBody>
          <a:bodyPr>
            <a:normAutofit/>
          </a:bodyPr>
          <a:lstStyle/>
          <a:p>
            <a:r>
              <a:rPr kumimoji="1" lang="ja-JP" altLang="en-US" sz="5400"/>
              <a:t>既存のものとの比較（</a:t>
            </a:r>
            <a:r>
              <a:rPr kumimoji="1" lang="ja-JP" altLang="en-US" sz="5400">
                <a:solidFill>
                  <a:srgbClr val="00893F"/>
                </a:solidFill>
              </a:rPr>
              <a:t>新規性</a:t>
            </a:r>
            <a:r>
              <a:rPr kumimoji="1" lang="ja-JP" altLang="en-US" sz="5400"/>
              <a:t>）</a:t>
            </a:r>
          </a:p>
        </p:txBody>
      </p:sp>
      <p:sp>
        <p:nvSpPr>
          <p:cNvPr id="3" name="コンテンツ プレースホルダー 2">
            <a:extLst>
              <a:ext uri="{FF2B5EF4-FFF2-40B4-BE49-F238E27FC236}">
                <a16:creationId xmlns:a16="http://schemas.microsoft.com/office/drawing/2014/main" id="{FC430E57-3F50-6247-BCE1-704BD87785E3}"/>
              </a:ext>
            </a:extLst>
          </p:cNvPr>
          <p:cNvSpPr>
            <a:spLocks noGrp="1"/>
          </p:cNvSpPr>
          <p:nvPr>
            <p:ph sz="quarter" idx="13"/>
          </p:nvPr>
        </p:nvSpPr>
        <p:spPr>
          <a:xfrm>
            <a:off x="575733" y="1808294"/>
            <a:ext cx="10701242" cy="4321573"/>
          </a:xfrm>
        </p:spPr>
        <p:txBody>
          <a:bodyPr>
            <a:normAutofit fontScale="62500" lnSpcReduction="20000"/>
          </a:bodyPr>
          <a:lstStyle/>
          <a:p>
            <a:pPr marL="0" indent="0">
              <a:buNone/>
            </a:pPr>
            <a:r>
              <a:rPr kumimoji="1" lang="ja-JP" altLang="en-US" sz="5800"/>
              <a:t>既存の似たようなコンセプトのものを探してみた結果</a:t>
            </a:r>
            <a:r>
              <a:rPr kumimoji="1" lang="en-US" altLang="ja-JP" sz="5800" dirty="0"/>
              <a:t>…</a:t>
            </a:r>
          </a:p>
          <a:p>
            <a:pPr marL="0" indent="0">
              <a:buNone/>
            </a:pPr>
            <a:endParaRPr kumimoji="1" lang="en-US" altLang="ja-JP" sz="3900" dirty="0"/>
          </a:p>
          <a:p>
            <a:r>
              <a:rPr lang="ja-JP" altLang="en-US" sz="5100" b="0"/>
              <a:t>飲む杯数が増えるたびに今まで飲んだお酒を入力し直さなくてはならない。</a:t>
            </a:r>
            <a:endParaRPr lang="en-US" altLang="ja-JP" sz="5100" b="0" dirty="0"/>
          </a:p>
          <a:p>
            <a:r>
              <a:rPr lang="ja-JP" altLang="en-US" sz="5100" b="0"/>
              <a:t>入力するのにお酒を探すのが大変だったり</a:t>
            </a:r>
            <a:r>
              <a:rPr lang="en-US" altLang="ja-JP" sz="5100" b="0" dirty="0"/>
              <a:t>…</a:t>
            </a:r>
          </a:p>
        </p:txBody>
      </p:sp>
      <p:sp>
        <p:nvSpPr>
          <p:cNvPr id="4" name="スライド番号プレースホルダー 3">
            <a:extLst>
              <a:ext uri="{FF2B5EF4-FFF2-40B4-BE49-F238E27FC236}">
                <a16:creationId xmlns:a16="http://schemas.microsoft.com/office/drawing/2014/main" id="{0230538D-1402-D549-BBE8-75BD81F1E58D}"/>
              </a:ext>
            </a:extLst>
          </p:cNvPr>
          <p:cNvSpPr>
            <a:spLocks noGrp="1"/>
          </p:cNvSpPr>
          <p:nvPr>
            <p:ph type="sldNum" sz="quarter" idx="12"/>
          </p:nvPr>
        </p:nvSpPr>
        <p:spPr/>
        <p:txBody>
          <a:bodyPr/>
          <a:lstStyle/>
          <a:p>
            <a:r>
              <a:rPr kumimoji="1" lang="en-US" altLang="ja-JP" dirty="0"/>
              <a:t>6</a:t>
            </a:r>
            <a:endParaRPr kumimoji="1" lang="ja-JP" altLang="en-US"/>
          </a:p>
        </p:txBody>
      </p:sp>
    </p:spTree>
    <p:extLst>
      <p:ext uri="{BB962C8B-B14F-4D97-AF65-F5344CB8AC3E}">
        <p14:creationId xmlns:p14="http://schemas.microsoft.com/office/powerpoint/2010/main" val="263527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7F027-DF1F-ED4A-8F70-2D8AD44E28C0}"/>
              </a:ext>
            </a:extLst>
          </p:cNvPr>
          <p:cNvSpPr>
            <a:spLocks noGrp="1"/>
          </p:cNvSpPr>
          <p:nvPr>
            <p:ph type="title"/>
          </p:nvPr>
        </p:nvSpPr>
        <p:spPr>
          <a:xfrm>
            <a:off x="169333" y="458401"/>
            <a:ext cx="11627555" cy="1596177"/>
          </a:xfrm>
        </p:spPr>
        <p:txBody>
          <a:bodyPr>
            <a:normAutofit/>
          </a:bodyPr>
          <a:lstStyle/>
          <a:p>
            <a:r>
              <a:rPr lang="ja-JP" altLang="en-US" sz="4800"/>
              <a:t>より現実的に使いやすいものを作ろう！（</a:t>
            </a:r>
            <a:r>
              <a:rPr lang="ja-JP" altLang="en-US" sz="4800">
                <a:solidFill>
                  <a:srgbClr val="00893F"/>
                </a:solidFill>
              </a:rPr>
              <a:t>新規性</a:t>
            </a:r>
            <a:r>
              <a:rPr lang="ja-JP" altLang="en-US" sz="4800"/>
              <a:t>）</a:t>
            </a:r>
            <a:endParaRPr kumimoji="1" lang="ja-JP" altLang="en-US" sz="4800"/>
          </a:p>
        </p:txBody>
      </p:sp>
      <p:sp>
        <p:nvSpPr>
          <p:cNvPr id="3" name="コンテンツ プレースホルダー 2">
            <a:extLst>
              <a:ext uri="{FF2B5EF4-FFF2-40B4-BE49-F238E27FC236}">
                <a16:creationId xmlns:a16="http://schemas.microsoft.com/office/drawing/2014/main" id="{AA234671-3E72-C348-8291-B7C1C1E52065}"/>
              </a:ext>
            </a:extLst>
          </p:cNvPr>
          <p:cNvSpPr>
            <a:spLocks noGrp="1"/>
          </p:cNvSpPr>
          <p:nvPr>
            <p:ph sz="quarter" idx="13"/>
          </p:nvPr>
        </p:nvSpPr>
        <p:spPr>
          <a:xfrm>
            <a:off x="666044" y="2133600"/>
            <a:ext cx="10859911" cy="4120443"/>
          </a:xfrm>
        </p:spPr>
        <p:txBody>
          <a:bodyPr>
            <a:normAutofit/>
          </a:bodyPr>
          <a:lstStyle/>
          <a:p>
            <a:r>
              <a:rPr kumimoji="1" lang="ja-JP" altLang="en-US" sz="3600">
                <a:solidFill>
                  <a:srgbClr val="00893F"/>
                </a:solidFill>
              </a:rPr>
              <a:t>画像認識</a:t>
            </a:r>
            <a:r>
              <a:rPr kumimoji="1" lang="ja-JP" altLang="en-US" sz="3600"/>
              <a:t>を用いて入力を簡単に</a:t>
            </a:r>
            <a:endParaRPr kumimoji="1" lang="en-US" altLang="ja-JP" sz="3600" dirty="0"/>
          </a:p>
          <a:p>
            <a:r>
              <a:rPr lang="ja-JP" altLang="en-US" sz="3600"/>
              <a:t>お酒を選ぶのではなく度数などをプルダウンメニューで選び該当するお酒を選ぶ煩わしさを改善</a:t>
            </a:r>
            <a:endParaRPr lang="en-US" altLang="ja-JP" sz="3600" dirty="0"/>
          </a:p>
          <a:p>
            <a:r>
              <a:rPr kumimoji="1" lang="ja-JP" altLang="en-US" sz="3600"/>
              <a:t>デザインをよりシンプルに使いやすく！</a:t>
            </a:r>
            <a:endParaRPr kumimoji="1" lang="en-US" altLang="ja-JP" sz="3600" dirty="0"/>
          </a:p>
          <a:p>
            <a:pPr marL="0" indent="0">
              <a:buNone/>
            </a:pPr>
            <a:endParaRPr kumimoji="1" lang="ja-JP" altLang="en-US" sz="3600"/>
          </a:p>
        </p:txBody>
      </p:sp>
      <p:sp>
        <p:nvSpPr>
          <p:cNvPr id="4" name="スライド番号プレースホルダー 3">
            <a:extLst>
              <a:ext uri="{FF2B5EF4-FFF2-40B4-BE49-F238E27FC236}">
                <a16:creationId xmlns:a16="http://schemas.microsoft.com/office/drawing/2014/main" id="{D4015D8A-0C7F-284A-95BF-6BD110B9A614}"/>
              </a:ext>
            </a:extLst>
          </p:cNvPr>
          <p:cNvSpPr>
            <a:spLocks noGrp="1"/>
          </p:cNvSpPr>
          <p:nvPr>
            <p:ph type="sldNum" sz="quarter" idx="12"/>
          </p:nvPr>
        </p:nvSpPr>
        <p:spPr/>
        <p:txBody>
          <a:bodyPr/>
          <a:lstStyle/>
          <a:p>
            <a:r>
              <a:rPr kumimoji="1" lang="en-US" altLang="ja-JP" dirty="0"/>
              <a:t>7</a:t>
            </a:r>
            <a:endParaRPr kumimoji="1" lang="ja-JP" altLang="en-US"/>
          </a:p>
        </p:txBody>
      </p:sp>
    </p:spTree>
    <p:extLst>
      <p:ext uri="{BB962C8B-B14F-4D97-AF65-F5344CB8AC3E}">
        <p14:creationId xmlns:p14="http://schemas.microsoft.com/office/powerpoint/2010/main" val="230827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147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C391D7-AD18-C14A-8929-F6342A92075D}"/>
              </a:ext>
            </a:extLst>
          </p:cNvPr>
          <p:cNvSpPr>
            <a:spLocks noGrp="1"/>
          </p:cNvSpPr>
          <p:nvPr>
            <p:ph type="title"/>
          </p:nvPr>
        </p:nvSpPr>
        <p:spPr>
          <a:xfrm>
            <a:off x="913774" y="279851"/>
            <a:ext cx="10364451" cy="1596177"/>
          </a:xfrm>
        </p:spPr>
        <p:txBody>
          <a:bodyPr>
            <a:normAutofit/>
          </a:bodyPr>
          <a:lstStyle/>
          <a:p>
            <a:r>
              <a:rPr lang="ja-JP" altLang="en-US" sz="5400"/>
              <a:t>開発</a:t>
            </a:r>
            <a:endParaRPr kumimoji="1" lang="ja-JP" altLang="en-US" sz="5400"/>
          </a:p>
        </p:txBody>
      </p:sp>
      <p:sp>
        <p:nvSpPr>
          <p:cNvPr id="3" name="コンテンツ プレースホルダー 2">
            <a:extLst>
              <a:ext uri="{FF2B5EF4-FFF2-40B4-BE49-F238E27FC236}">
                <a16:creationId xmlns:a16="http://schemas.microsoft.com/office/drawing/2014/main" id="{DA794C16-AAB1-7547-B488-41CB9E8B235E}"/>
              </a:ext>
            </a:extLst>
          </p:cNvPr>
          <p:cNvSpPr>
            <a:spLocks noGrp="1"/>
          </p:cNvSpPr>
          <p:nvPr>
            <p:ph sz="quarter" idx="13"/>
          </p:nvPr>
        </p:nvSpPr>
        <p:spPr>
          <a:xfrm>
            <a:off x="913774" y="1876028"/>
            <a:ext cx="10363826" cy="3424107"/>
          </a:xfrm>
        </p:spPr>
        <p:txBody>
          <a:bodyPr>
            <a:noAutofit/>
          </a:bodyPr>
          <a:lstStyle/>
          <a:p>
            <a:pPr marL="0" indent="0">
              <a:buNone/>
            </a:pPr>
            <a:r>
              <a:rPr kumimoji="1" lang="ja-JP" altLang="en-US" sz="3600"/>
              <a:t>使用言語</a:t>
            </a:r>
            <a:endParaRPr lang="en-US" altLang="ja-JP" sz="3600" dirty="0"/>
          </a:p>
          <a:p>
            <a:pPr marL="0" indent="0">
              <a:buNone/>
            </a:pPr>
            <a:r>
              <a:rPr kumimoji="1" lang="en-US" altLang="ja-JP" sz="3600" dirty="0">
                <a:latin typeface="Segoe UI Emoji" panose="020B0502040204020203" pitchFamily="34" charset="0"/>
                <a:ea typeface="Segoe UI Emoji" panose="020B0502040204020203" pitchFamily="34" charset="0"/>
              </a:rPr>
              <a:t>Py</a:t>
            </a:r>
            <a:r>
              <a:rPr lang="en-US" altLang="ja-JP" sz="3600" dirty="0">
                <a:latin typeface="Segoe UI Emoji" panose="020B0502040204020203" pitchFamily="34" charset="0"/>
                <a:ea typeface="Segoe UI Emoji" panose="020B0502040204020203" pitchFamily="34" charset="0"/>
              </a:rPr>
              <a:t>thon, html,  </a:t>
            </a:r>
            <a:r>
              <a:rPr lang="en-US" altLang="ja-JP" sz="3600" dirty="0" err="1">
                <a:latin typeface="Segoe UI Emoji" panose="020B0502040204020203" pitchFamily="34" charset="0"/>
                <a:ea typeface="Segoe UI Emoji" panose="020B0502040204020203" pitchFamily="34" charset="0"/>
              </a:rPr>
              <a:t>css</a:t>
            </a:r>
            <a:r>
              <a:rPr lang="en-US" altLang="ja-JP" sz="3600" dirty="0">
                <a:latin typeface="Segoe UI Emoji" panose="020B0502040204020203" pitchFamily="34" charset="0"/>
                <a:ea typeface="Segoe UI Emoji" panose="020B0502040204020203" pitchFamily="34" charset="0"/>
              </a:rPr>
              <a:t>, </a:t>
            </a:r>
            <a:r>
              <a:rPr lang="en-US" altLang="ja-JP" sz="3600" dirty="0" err="1">
                <a:latin typeface="Segoe UI Emoji" panose="020B0502040204020203" pitchFamily="34" charset="0"/>
                <a:ea typeface="Segoe UI Emoji" panose="020B0502040204020203" pitchFamily="34" charset="0"/>
              </a:rPr>
              <a:t>javascript</a:t>
            </a:r>
            <a:endParaRPr lang="en-US" altLang="ja-JP" sz="3600" dirty="0">
              <a:latin typeface="Segoe UI Emoji" panose="020B0502040204020203" pitchFamily="34" charset="0"/>
              <a:ea typeface="Segoe UI Emoji" panose="020B0502040204020203" pitchFamily="34" charset="0"/>
            </a:endParaRPr>
          </a:p>
          <a:p>
            <a:pPr marL="0" indent="0">
              <a:buNone/>
            </a:pPr>
            <a:r>
              <a:rPr lang="en-US" altLang="ja-JP" sz="3600" dirty="0">
                <a:latin typeface="Segoe UI Emoji" panose="020B0502040204020203" pitchFamily="34" charset="0"/>
                <a:ea typeface="Segoe UI Emoji" panose="020B0502040204020203" pitchFamily="34" charset="0"/>
              </a:rPr>
              <a:t>web</a:t>
            </a:r>
            <a:r>
              <a:rPr lang="ja-JP" altLang="en-US" sz="3600">
                <a:latin typeface="Segoe UI Emoji" panose="020B0502040204020203" pitchFamily="34" charset="0"/>
                <a:ea typeface="Segoe UI Emoji" panose="020B0502040204020203" pitchFamily="34" charset="0"/>
              </a:rPr>
              <a:t>フレームワーク</a:t>
            </a:r>
            <a:endParaRPr lang="en-US" altLang="ja-JP" sz="3600" dirty="0">
              <a:latin typeface="Segoe UI Emoji" panose="020B0502040204020203" pitchFamily="34" charset="0"/>
              <a:ea typeface="Segoe UI Emoji" panose="020B0502040204020203" pitchFamily="34" charset="0"/>
            </a:endParaRPr>
          </a:p>
          <a:p>
            <a:pPr marL="0" indent="0">
              <a:buNone/>
            </a:pPr>
            <a:r>
              <a:rPr kumimoji="1" lang="en-US" altLang="ja-JP" sz="3600" dirty="0">
                <a:latin typeface="Segoe UI Emoji" panose="020B0502040204020203" pitchFamily="34" charset="0"/>
                <a:ea typeface="Segoe UI Emoji" panose="020B0502040204020203" pitchFamily="34" charset="0"/>
              </a:rPr>
              <a:t>Django</a:t>
            </a:r>
          </a:p>
        </p:txBody>
      </p:sp>
      <p:sp>
        <p:nvSpPr>
          <p:cNvPr id="4" name="スライド番号プレースホルダー 3">
            <a:extLst>
              <a:ext uri="{FF2B5EF4-FFF2-40B4-BE49-F238E27FC236}">
                <a16:creationId xmlns:a16="http://schemas.microsoft.com/office/drawing/2014/main" id="{3812B5B9-A0AA-8F49-BABA-678895D9071F}"/>
              </a:ext>
            </a:extLst>
          </p:cNvPr>
          <p:cNvSpPr>
            <a:spLocks noGrp="1"/>
          </p:cNvSpPr>
          <p:nvPr>
            <p:ph type="sldNum" sz="quarter" idx="12"/>
          </p:nvPr>
        </p:nvSpPr>
        <p:spPr/>
        <p:txBody>
          <a:bodyPr/>
          <a:lstStyle/>
          <a:p>
            <a:r>
              <a:rPr kumimoji="1" lang="en-US" altLang="ja-JP" dirty="0"/>
              <a:t>8</a:t>
            </a:r>
            <a:endParaRPr kumimoji="1" lang="ja-JP" altLang="en-US"/>
          </a:p>
        </p:txBody>
      </p:sp>
    </p:spTree>
    <p:extLst>
      <p:ext uri="{BB962C8B-B14F-4D97-AF65-F5344CB8AC3E}">
        <p14:creationId xmlns:p14="http://schemas.microsoft.com/office/powerpoint/2010/main" val="1905747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70D12F-0637-CB4A-8452-2E1A6B499387}"/>
              </a:ext>
            </a:extLst>
          </p:cNvPr>
          <p:cNvSpPr>
            <a:spLocks noGrp="1"/>
          </p:cNvSpPr>
          <p:nvPr>
            <p:ph type="title"/>
          </p:nvPr>
        </p:nvSpPr>
        <p:spPr>
          <a:xfrm>
            <a:off x="912524" y="121957"/>
            <a:ext cx="10364451" cy="1596177"/>
          </a:xfrm>
        </p:spPr>
        <p:txBody>
          <a:bodyPr>
            <a:normAutofit/>
          </a:bodyPr>
          <a:lstStyle/>
          <a:p>
            <a:r>
              <a:rPr lang="ja-JP" altLang="en-US" sz="5400"/>
              <a:t>実装</a:t>
            </a:r>
            <a:endParaRPr kumimoji="1" lang="ja-JP" altLang="en-US" sz="5400"/>
          </a:p>
        </p:txBody>
      </p:sp>
      <p:sp>
        <p:nvSpPr>
          <p:cNvPr id="3" name="コンテンツ プレースホルダー 2">
            <a:extLst>
              <a:ext uri="{FF2B5EF4-FFF2-40B4-BE49-F238E27FC236}">
                <a16:creationId xmlns:a16="http://schemas.microsoft.com/office/drawing/2014/main" id="{8B4C834B-F322-F943-BCB1-68F9BFC7A3EB}"/>
              </a:ext>
            </a:extLst>
          </p:cNvPr>
          <p:cNvSpPr>
            <a:spLocks noGrp="1"/>
          </p:cNvSpPr>
          <p:nvPr>
            <p:ph sz="quarter" idx="13"/>
          </p:nvPr>
        </p:nvSpPr>
        <p:spPr>
          <a:xfrm>
            <a:off x="767644" y="1718134"/>
            <a:ext cx="10927645" cy="4357662"/>
          </a:xfrm>
        </p:spPr>
        <p:txBody>
          <a:bodyPr>
            <a:noAutofit/>
          </a:bodyPr>
          <a:lstStyle/>
          <a:p>
            <a:r>
              <a:rPr lang="en-US" altLang="ja-JP" sz="3200" dirty="0"/>
              <a:t>Django</a:t>
            </a:r>
            <a:r>
              <a:rPr lang="ja-JP" altLang="en-US" sz="3200"/>
              <a:t>による</a:t>
            </a:r>
            <a:r>
              <a:rPr lang="en-US" altLang="ja-JP" sz="3200" dirty="0"/>
              <a:t>python</a:t>
            </a:r>
            <a:r>
              <a:rPr lang="ja-JP" altLang="en-US" sz="3200"/>
              <a:t>プログラムの</a:t>
            </a:r>
            <a:r>
              <a:rPr lang="en-US" altLang="ja-JP" sz="3200" dirty="0"/>
              <a:t>web</a:t>
            </a:r>
            <a:r>
              <a:rPr lang="ja-JP" altLang="en-US" sz="3200"/>
              <a:t>アプリケーション化</a:t>
            </a:r>
            <a:endParaRPr lang="en-US" altLang="ja-JP" sz="3200" dirty="0"/>
          </a:p>
          <a:p>
            <a:r>
              <a:rPr kumimoji="1" lang="ja-JP" altLang="en-US" sz="3200"/>
              <a:t>お酒の画像認識</a:t>
            </a:r>
            <a:endParaRPr kumimoji="1" lang="en-US" altLang="ja-JP" sz="3200" dirty="0"/>
          </a:p>
          <a:p>
            <a:r>
              <a:rPr lang="ja-JP" altLang="en-US" sz="3200"/>
              <a:t>お酒の記録、ユーザーの身体情報などデータベース</a:t>
            </a:r>
            <a:endParaRPr lang="en-US" altLang="ja-JP" sz="3200" dirty="0"/>
          </a:p>
          <a:p>
            <a:r>
              <a:rPr lang="ja-JP" altLang="en-US" sz="3200"/>
              <a:t>シンプルなデザイン</a:t>
            </a:r>
            <a:endParaRPr lang="en-US" altLang="ja-JP" sz="3200" dirty="0"/>
          </a:p>
        </p:txBody>
      </p:sp>
      <p:sp>
        <p:nvSpPr>
          <p:cNvPr id="4" name="スライド番号プレースホルダー 3">
            <a:extLst>
              <a:ext uri="{FF2B5EF4-FFF2-40B4-BE49-F238E27FC236}">
                <a16:creationId xmlns:a16="http://schemas.microsoft.com/office/drawing/2014/main" id="{48F20E60-EAC7-0F4A-82BB-3B30AD949C6A}"/>
              </a:ext>
            </a:extLst>
          </p:cNvPr>
          <p:cNvSpPr>
            <a:spLocks noGrp="1"/>
          </p:cNvSpPr>
          <p:nvPr>
            <p:ph type="sldNum" sz="quarter" idx="12"/>
          </p:nvPr>
        </p:nvSpPr>
        <p:spPr/>
        <p:txBody>
          <a:bodyPr/>
          <a:lstStyle/>
          <a:p>
            <a:r>
              <a:rPr kumimoji="1" lang="en-US" altLang="ja-JP" dirty="0"/>
              <a:t>9</a:t>
            </a:r>
          </a:p>
        </p:txBody>
      </p:sp>
    </p:spTree>
    <p:extLst>
      <p:ext uri="{BB962C8B-B14F-4D97-AF65-F5344CB8AC3E}">
        <p14:creationId xmlns:p14="http://schemas.microsoft.com/office/powerpoint/2010/main" val="420007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41F47F-F588-6E4C-83CB-88A95A1D56FA}"/>
              </a:ext>
            </a:extLst>
          </p:cNvPr>
          <p:cNvSpPr>
            <a:spLocks noGrp="1"/>
          </p:cNvSpPr>
          <p:nvPr>
            <p:ph type="title"/>
          </p:nvPr>
        </p:nvSpPr>
        <p:spPr>
          <a:xfrm>
            <a:off x="913774" y="302428"/>
            <a:ext cx="10364451" cy="1596177"/>
          </a:xfrm>
        </p:spPr>
        <p:txBody>
          <a:bodyPr>
            <a:normAutofit/>
          </a:bodyPr>
          <a:lstStyle/>
          <a:p>
            <a:r>
              <a:rPr kumimoji="1" lang="en-US" altLang="ja-JP" sz="5400" dirty="0"/>
              <a:t>Django</a:t>
            </a:r>
            <a:endParaRPr kumimoji="1" lang="ja-JP" altLang="en-US" sz="5400"/>
          </a:p>
        </p:txBody>
      </p:sp>
      <p:sp>
        <p:nvSpPr>
          <p:cNvPr id="3" name="コンテンツ プレースホルダー 2">
            <a:extLst>
              <a:ext uri="{FF2B5EF4-FFF2-40B4-BE49-F238E27FC236}">
                <a16:creationId xmlns:a16="http://schemas.microsoft.com/office/drawing/2014/main" id="{5D9003B7-57DD-C144-A266-3A9E8C6688A1}"/>
              </a:ext>
            </a:extLst>
          </p:cNvPr>
          <p:cNvSpPr>
            <a:spLocks noGrp="1"/>
          </p:cNvSpPr>
          <p:nvPr>
            <p:ph sz="quarter" idx="13"/>
          </p:nvPr>
        </p:nvSpPr>
        <p:spPr>
          <a:xfrm>
            <a:off x="655381" y="1487311"/>
            <a:ext cx="10622844" cy="5489222"/>
          </a:xfrm>
        </p:spPr>
        <p:txBody>
          <a:bodyPr>
            <a:noAutofit/>
          </a:bodyPr>
          <a:lstStyle/>
          <a:p>
            <a:pPr fontAlgn="base"/>
            <a:r>
              <a:rPr lang="en-US" altLang="ja-JP" sz="3200" dirty="0"/>
              <a:t>Django</a:t>
            </a:r>
            <a:r>
              <a:rPr lang="ja-JP" altLang="en-US" sz="3200"/>
              <a:t>とは、</a:t>
            </a:r>
            <a:r>
              <a:rPr lang="en-US" altLang="ja-JP" sz="3200" dirty="0"/>
              <a:t>Python</a:t>
            </a:r>
            <a:r>
              <a:rPr lang="ja-JP" altLang="en-US" sz="3200"/>
              <a:t>で作られている</a:t>
            </a:r>
            <a:r>
              <a:rPr lang="en-US" altLang="ja-JP" sz="3200" dirty="0"/>
              <a:t>Web</a:t>
            </a:r>
            <a:r>
              <a:rPr lang="ja-JP" altLang="en-US" sz="3200"/>
              <a:t>フレームワーク</a:t>
            </a:r>
          </a:p>
          <a:p>
            <a:pPr fontAlgn="base"/>
            <a:r>
              <a:rPr lang="en-US" altLang="ja-JP" sz="3200" dirty="0"/>
              <a:t>Django</a:t>
            </a:r>
            <a:r>
              <a:rPr lang="ja-JP" altLang="en-US" sz="3200"/>
              <a:t>を使うことで、高品質な</a:t>
            </a:r>
            <a:r>
              <a:rPr lang="en-US" altLang="ja-JP" sz="3200" dirty="0"/>
              <a:t>Web</a:t>
            </a:r>
            <a:r>
              <a:rPr lang="ja-JP" altLang="en-US" sz="3200"/>
              <a:t>アプリケーションを簡単に、少ないコードで作成することができます。</a:t>
            </a:r>
            <a:endParaRPr lang="en-US" altLang="ja-JP" sz="3200" dirty="0"/>
          </a:p>
          <a:p>
            <a:pPr fontAlgn="base"/>
            <a:r>
              <a:rPr lang="en-US" altLang="ja-JP" sz="3200" dirty="0"/>
              <a:t>Django</a:t>
            </a:r>
            <a:r>
              <a:rPr lang="ja-JP" altLang="en-US" sz="3200"/>
              <a:t>では</a:t>
            </a:r>
            <a:r>
              <a:rPr lang="en-US" altLang="ja-JP" sz="3200" dirty="0">
                <a:solidFill>
                  <a:srgbClr val="00893F"/>
                </a:solidFill>
              </a:rPr>
              <a:t>Instagram</a:t>
            </a:r>
            <a:r>
              <a:rPr lang="ja-JP" altLang="en-US" sz="3200"/>
              <a:t>などのよく知られた</a:t>
            </a:r>
            <a:r>
              <a:rPr lang="en-US" altLang="ja-JP" sz="3200" dirty="0"/>
              <a:t>Web</a:t>
            </a:r>
            <a:r>
              <a:rPr lang="ja-JP" altLang="en-US" sz="3200"/>
              <a:t>アプリでも動いています。</a:t>
            </a:r>
            <a:br>
              <a:rPr lang="ja-JP" altLang="en-US" sz="3600"/>
            </a:br>
            <a:endParaRPr kumimoji="1" lang="ja-JP" altLang="en-US" sz="3600"/>
          </a:p>
        </p:txBody>
      </p:sp>
      <p:sp>
        <p:nvSpPr>
          <p:cNvPr id="4" name="スライド番号プレースホルダー 3">
            <a:extLst>
              <a:ext uri="{FF2B5EF4-FFF2-40B4-BE49-F238E27FC236}">
                <a16:creationId xmlns:a16="http://schemas.microsoft.com/office/drawing/2014/main" id="{6F7126DB-832C-184B-A8B7-E9B4F8A3B22D}"/>
              </a:ext>
            </a:extLst>
          </p:cNvPr>
          <p:cNvSpPr>
            <a:spLocks noGrp="1"/>
          </p:cNvSpPr>
          <p:nvPr>
            <p:ph type="sldNum" sz="quarter" idx="12"/>
          </p:nvPr>
        </p:nvSpPr>
        <p:spPr/>
        <p:txBody>
          <a:bodyPr/>
          <a:lstStyle/>
          <a:p>
            <a:r>
              <a:rPr kumimoji="1" lang="en-US" altLang="ja-JP" dirty="0"/>
              <a:t>10</a:t>
            </a:r>
            <a:endParaRPr kumimoji="1" lang="ja-JP" altLang="en-US"/>
          </a:p>
        </p:txBody>
      </p:sp>
    </p:spTree>
    <p:extLst>
      <p:ext uri="{BB962C8B-B14F-4D97-AF65-F5344CB8AC3E}">
        <p14:creationId xmlns:p14="http://schemas.microsoft.com/office/powerpoint/2010/main" val="1829639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F52AF9-2FAF-5743-A36C-68FC81FCA6FC}"/>
              </a:ext>
            </a:extLst>
          </p:cNvPr>
          <p:cNvSpPr>
            <a:spLocks noGrp="1"/>
          </p:cNvSpPr>
          <p:nvPr>
            <p:ph type="title"/>
          </p:nvPr>
        </p:nvSpPr>
        <p:spPr>
          <a:xfrm>
            <a:off x="913149" y="404028"/>
            <a:ext cx="10364451" cy="1596177"/>
          </a:xfrm>
        </p:spPr>
        <p:txBody>
          <a:bodyPr>
            <a:normAutofit/>
          </a:bodyPr>
          <a:lstStyle/>
          <a:p>
            <a:r>
              <a:rPr kumimoji="1" lang="ja-JP" altLang="en-US" sz="5400"/>
              <a:t>画像認識</a:t>
            </a:r>
          </a:p>
        </p:txBody>
      </p:sp>
      <p:sp>
        <p:nvSpPr>
          <p:cNvPr id="3" name="コンテンツ プレースホルダー 2">
            <a:extLst>
              <a:ext uri="{FF2B5EF4-FFF2-40B4-BE49-F238E27FC236}">
                <a16:creationId xmlns:a16="http://schemas.microsoft.com/office/drawing/2014/main" id="{7CFB1CAA-24F9-2849-89D4-9DF3180196EF}"/>
              </a:ext>
            </a:extLst>
          </p:cNvPr>
          <p:cNvSpPr>
            <a:spLocks noGrp="1"/>
          </p:cNvSpPr>
          <p:nvPr>
            <p:ph sz="quarter" idx="13"/>
          </p:nvPr>
        </p:nvSpPr>
        <p:spPr>
          <a:xfrm>
            <a:off x="913774" y="2130025"/>
            <a:ext cx="10363826" cy="3424107"/>
          </a:xfrm>
        </p:spPr>
        <p:txBody>
          <a:bodyPr>
            <a:normAutofit fontScale="62500" lnSpcReduction="20000"/>
          </a:bodyPr>
          <a:lstStyle/>
          <a:p>
            <a:r>
              <a:rPr lang="ja-JP" altLang="en-US" sz="5400"/>
              <a:t>流行りの</a:t>
            </a:r>
            <a:r>
              <a:rPr lang="en-US" altLang="ja-JP" sz="5400" dirty="0" err="1"/>
              <a:t>Tensorflow</a:t>
            </a:r>
            <a:r>
              <a:rPr lang="ja-JP" altLang="en-US" sz="5400"/>
              <a:t>でディープラーニングで学習させた！</a:t>
            </a:r>
            <a:endParaRPr lang="en-US" altLang="ja-JP" sz="5400" dirty="0"/>
          </a:p>
          <a:p>
            <a:r>
              <a:rPr lang="ja-JP" altLang="en-US" sz="5400"/>
              <a:t>画像認識では７種類のお酒の判別を可能に（</a:t>
            </a:r>
            <a:r>
              <a:rPr lang="ja-JP" altLang="en-US" sz="5400">
                <a:solidFill>
                  <a:srgbClr val="00893F"/>
                </a:solidFill>
              </a:rPr>
              <a:t>３種程度だと精度が９以上</a:t>
            </a:r>
            <a:r>
              <a:rPr lang="ja-JP" altLang="en-US" sz="5400"/>
              <a:t>、７種だと少し低い６</a:t>
            </a:r>
            <a:r>
              <a:rPr lang="en-US" altLang="ja-JP" sz="5400" dirty="0"/>
              <a:t>〜</a:t>
            </a:r>
            <a:r>
              <a:rPr lang="ja-JP" altLang="en-US" sz="5400"/>
              <a:t>７割）</a:t>
            </a:r>
            <a:endParaRPr lang="en-US" altLang="ja-JP" sz="5400" dirty="0"/>
          </a:p>
          <a:p>
            <a:endParaRPr kumimoji="1" lang="ja-JP" altLang="en-US"/>
          </a:p>
        </p:txBody>
      </p:sp>
      <p:sp>
        <p:nvSpPr>
          <p:cNvPr id="4" name="スライド番号プレースホルダー 3">
            <a:extLst>
              <a:ext uri="{FF2B5EF4-FFF2-40B4-BE49-F238E27FC236}">
                <a16:creationId xmlns:a16="http://schemas.microsoft.com/office/drawing/2014/main" id="{4ABEC5BD-4087-6A4D-8A8E-9BFCBD8D893E}"/>
              </a:ext>
            </a:extLst>
          </p:cNvPr>
          <p:cNvSpPr>
            <a:spLocks noGrp="1"/>
          </p:cNvSpPr>
          <p:nvPr>
            <p:ph type="sldNum" sz="quarter" idx="12"/>
          </p:nvPr>
        </p:nvSpPr>
        <p:spPr/>
        <p:txBody>
          <a:bodyPr/>
          <a:lstStyle/>
          <a:p>
            <a:r>
              <a:rPr kumimoji="1" lang="en-US" altLang="ja-JP" dirty="0"/>
              <a:t>11</a:t>
            </a:r>
            <a:endParaRPr kumimoji="1" lang="ja-JP" altLang="en-US"/>
          </a:p>
        </p:txBody>
      </p:sp>
    </p:spTree>
    <p:extLst>
      <p:ext uri="{BB962C8B-B14F-4D97-AF65-F5344CB8AC3E}">
        <p14:creationId xmlns:p14="http://schemas.microsoft.com/office/powerpoint/2010/main" val="354716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580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4272FD-C0E7-2044-A780-DB3B9BD88523}"/>
              </a:ext>
            </a:extLst>
          </p:cNvPr>
          <p:cNvSpPr>
            <a:spLocks noGrp="1"/>
          </p:cNvSpPr>
          <p:nvPr>
            <p:ph type="title"/>
          </p:nvPr>
        </p:nvSpPr>
        <p:spPr>
          <a:xfrm>
            <a:off x="361529" y="643466"/>
            <a:ext cx="7195333" cy="1596176"/>
          </a:xfrm>
        </p:spPr>
        <p:txBody>
          <a:bodyPr>
            <a:normAutofit fontScale="90000"/>
          </a:bodyPr>
          <a:lstStyle/>
          <a:p>
            <a:r>
              <a:rPr lang="ja-JP" altLang="en-US" sz="5400"/>
              <a:t>完成した</a:t>
            </a:r>
            <a:r>
              <a:rPr kumimoji="1" lang="ja-JP" altLang="en-US" sz="5400"/>
              <a:t>アプリ・デモ</a:t>
            </a:r>
            <a:br>
              <a:rPr lang="en-US" altLang="ja-JP" sz="5400" dirty="0"/>
            </a:br>
            <a:r>
              <a:rPr lang="en-US" altLang="ja-JP" sz="1300" dirty="0"/>
              <a:t>.</a:t>
            </a:r>
            <a:br>
              <a:rPr kumimoji="1" lang="en-US" altLang="ja-JP" sz="5400" dirty="0"/>
            </a:br>
            <a:r>
              <a:rPr kumimoji="1" lang="ja-JP" altLang="en-US" sz="5400"/>
              <a:t>実現したこと（</a:t>
            </a:r>
            <a:r>
              <a:rPr kumimoji="1" lang="ja-JP" altLang="en-US" sz="5400">
                <a:solidFill>
                  <a:srgbClr val="00893F"/>
                </a:solidFill>
              </a:rPr>
              <a:t>実現性</a:t>
            </a:r>
            <a:r>
              <a:rPr kumimoji="1" lang="ja-JP" altLang="en-US" sz="5400"/>
              <a:t>）</a:t>
            </a:r>
          </a:p>
        </p:txBody>
      </p:sp>
      <p:sp>
        <p:nvSpPr>
          <p:cNvPr id="3" name="コンテンツ プレースホルダー 2">
            <a:extLst>
              <a:ext uri="{FF2B5EF4-FFF2-40B4-BE49-F238E27FC236}">
                <a16:creationId xmlns:a16="http://schemas.microsoft.com/office/drawing/2014/main" id="{27A28FE9-9C87-6147-B5FD-77D9C41144B0}"/>
              </a:ext>
            </a:extLst>
          </p:cNvPr>
          <p:cNvSpPr>
            <a:spLocks noGrp="1"/>
          </p:cNvSpPr>
          <p:nvPr>
            <p:ph sz="quarter" idx="13"/>
          </p:nvPr>
        </p:nvSpPr>
        <p:spPr>
          <a:xfrm>
            <a:off x="361529" y="2459168"/>
            <a:ext cx="10363826" cy="3424107"/>
          </a:xfrm>
        </p:spPr>
        <p:txBody>
          <a:bodyPr>
            <a:normAutofit/>
          </a:bodyPr>
          <a:lstStyle/>
          <a:p>
            <a:r>
              <a:rPr lang="ja-JP" altLang="en-US" sz="2800"/>
              <a:t>ユーザー情報の登録（体重、年齢）</a:t>
            </a:r>
            <a:endParaRPr lang="en-US" altLang="ja-JP" sz="2800" dirty="0"/>
          </a:p>
          <a:p>
            <a:r>
              <a:rPr kumimoji="1" lang="ja-JP" altLang="en-US" sz="2800"/>
              <a:t>画像認識によるお酒の認識</a:t>
            </a:r>
            <a:endParaRPr kumimoji="1" lang="en-US" altLang="ja-JP" sz="2800" dirty="0"/>
          </a:p>
          <a:p>
            <a:r>
              <a:rPr kumimoji="1" lang="ja-JP" altLang="en-US" sz="2800"/>
              <a:t>シンプルなデザイン</a:t>
            </a:r>
            <a:endParaRPr kumimoji="1" lang="en-US" altLang="ja-JP" sz="2800" dirty="0"/>
          </a:p>
          <a:p>
            <a:r>
              <a:rPr lang="ja-JP" altLang="en-US" sz="2800"/>
              <a:t>飲んだお酒の管理・それに対する注意喚起</a:t>
            </a:r>
            <a:endParaRPr kumimoji="1" lang="ja-JP" altLang="en-US" sz="2800"/>
          </a:p>
        </p:txBody>
      </p:sp>
      <p:sp>
        <p:nvSpPr>
          <p:cNvPr id="6" name="スライド番号プレースホルダー 5">
            <a:extLst>
              <a:ext uri="{FF2B5EF4-FFF2-40B4-BE49-F238E27FC236}">
                <a16:creationId xmlns:a16="http://schemas.microsoft.com/office/drawing/2014/main" id="{7A617FA0-28DB-3A41-BD38-E32CEADBBD37}"/>
              </a:ext>
            </a:extLst>
          </p:cNvPr>
          <p:cNvSpPr>
            <a:spLocks noGrp="1"/>
          </p:cNvSpPr>
          <p:nvPr>
            <p:ph type="sldNum" sz="quarter" idx="12"/>
          </p:nvPr>
        </p:nvSpPr>
        <p:spPr>
          <a:xfrm>
            <a:off x="10830100" y="5918908"/>
            <a:ext cx="764215" cy="365125"/>
          </a:xfrm>
        </p:spPr>
        <p:txBody>
          <a:bodyPr/>
          <a:lstStyle/>
          <a:p>
            <a:r>
              <a:rPr kumimoji="1" lang="en-US" altLang="ja-JP" dirty="0"/>
              <a:t>13</a:t>
            </a:r>
            <a:endParaRPr kumimoji="1" lang="ja-JP" altLang="en-US"/>
          </a:p>
        </p:txBody>
      </p:sp>
      <p:pic>
        <p:nvPicPr>
          <p:cNvPr id="7" name="ios________________">
            <a:hlinkClick r:id="" action="ppaction://media"/>
            <a:extLst>
              <a:ext uri="{FF2B5EF4-FFF2-40B4-BE49-F238E27FC236}">
                <a16:creationId xmlns:a16="http://schemas.microsoft.com/office/drawing/2014/main" id="{0B5B9D5C-A5B8-DD49-B667-FA90FF7B5A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02429" y="-769411"/>
            <a:ext cx="4409253" cy="7841899"/>
          </a:xfrm>
          <a:prstGeom prst="rect">
            <a:avLst/>
          </a:prstGeom>
        </p:spPr>
      </p:pic>
    </p:spTree>
    <p:extLst>
      <p:ext uri="{BB962C8B-B14F-4D97-AF65-F5344CB8AC3E}">
        <p14:creationId xmlns:p14="http://schemas.microsoft.com/office/powerpoint/2010/main" val="124294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4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cstate="email"/>
          <a:stretch>
            <a:fillRect/>
          </a:stretch>
        </p:blipFill>
        <p:spPr>
          <a:xfrm rot="16669706">
            <a:off x="4274609" y="1783968"/>
            <a:ext cx="789453" cy="1597264"/>
          </a:xfrm>
          <a:prstGeom prst="rect">
            <a:avLst/>
          </a:prstGeom>
        </p:spPr>
      </p:pic>
      <p:pic>
        <p:nvPicPr>
          <p:cNvPr id="27" name="图片 26"/>
          <p:cNvPicPr>
            <a:picLocks noChangeAspect="1"/>
          </p:cNvPicPr>
          <p:nvPr/>
        </p:nvPicPr>
        <p:blipFill>
          <a:blip r:embed="rId2" cstate="email"/>
          <a:stretch>
            <a:fillRect/>
          </a:stretch>
        </p:blipFill>
        <p:spPr>
          <a:xfrm rot="16200000">
            <a:off x="4012559" y="-207627"/>
            <a:ext cx="783566" cy="1585354"/>
          </a:xfrm>
          <a:prstGeom prst="rect">
            <a:avLst/>
          </a:prstGeom>
        </p:spPr>
      </p:pic>
      <p:sp>
        <p:nvSpPr>
          <p:cNvPr id="2" name="弧形 1"/>
          <p:cNvSpPr/>
          <p:nvPr/>
        </p:nvSpPr>
        <p:spPr>
          <a:xfrm rot="10800000">
            <a:off x="8023693" y="2025160"/>
            <a:ext cx="2794630" cy="2913114"/>
          </a:xfrm>
          <a:prstGeom prst="arc">
            <a:avLst>
              <a:gd name="adj1" fmla="val 16200000"/>
              <a:gd name="adj2" fmla="val 11896535"/>
            </a:avLst>
          </a:prstGeom>
          <a:solidFill>
            <a:srgbClr val="F8DA90"/>
          </a:solidFill>
          <a:ln w="12700">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p:cNvSpPr/>
          <p:nvPr/>
        </p:nvSpPr>
        <p:spPr>
          <a:xfrm>
            <a:off x="7922582" y="1919763"/>
            <a:ext cx="2996854" cy="3123908"/>
          </a:xfrm>
          <a:prstGeom prst="arc">
            <a:avLst>
              <a:gd name="adj1" fmla="val 16200000"/>
              <a:gd name="adj2" fmla="val 11896535"/>
            </a:avLst>
          </a:prstGeom>
          <a:ln w="12700">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rot="4365568">
            <a:off x="7542430" y="1079522"/>
            <a:ext cx="1251800" cy="1077232"/>
            <a:chOff x="4025114" y="929527"/>
            <a:chExt cx="2025848" cy="1743335"/>
          </a:xfrm>
          <a:solidFill>
            <a:srgbClr val="FADD93"/>
          </a:solidFill>
        </p:grpSpPr>
        <p:sp>
          <p:nvSpPr>
            <p:cNvPr id="8" name="任意多边形 7"/>
            <p:cNvSpPr/>
            <p:nvPr/>
          </p:nvSpPr>
          <p:spPr>
            <a:xfrm>
              <a:off x="4025114" y="2085698"/>
              <a:ext cx="2025848" cy="587164"/>
            </a:xfrm>
            <a:custGeom>
              <a:avLst/>
              <a:gdLst>
                <a:gd name="connsiteX0" fmla="*/ 349322 w 2106202"/>
                <a:gd name="connsiteY0" fmla="*/ 0 h 585627"/>
                <a:gd name="connsiteX1" fmla="*/ 0 w 2106202"/>
                <a:gd name="connsiteY1" fmla="*/ 585627 h 585627"/>
                <a:gd name="connsiteX2" fmla="*/ 2106202 w 2106202"/>
                <a:gd name="connsiteY2" fmla="*/ 585627 h 585627"/>
                <a:gd name="connsiteX3" fmla="*/ 1746607 w 2106202"/>
                <a:gd name="connsiteY3" fmla="*/ 0 h 585627"/>
              </a:gdLst>
              <a:ahLst/>
              <a:cxnLst>
                <a:cxn ang="0">
                  <a:pos x="connsiteX0" y="connsiteY0"/>
                </a:cxn>
                <a:cxn ang="0">
                  <a:pos x="connsiteX1" y="connsiteY1"/>
                </a:cxn>
                <a:cxn ang="0">
                  <a:pos x="connsiteX2" y="connsiteY2"/>
                </a:cxn>
                <a:cxn ang="0">
                  <a:pos x="connsiteX3" y="connsiteY3"/>
                </a:cxn>
              </a:cxnLst>
              <a:rect l="l" t="t" r="r" b="b"/>
              <a:pathLst>
                <a:path w="2106202" h="585627">
                  <a:moveTo>
                    <a:pt x="349322" y="0"/>
                  </a:moveTo>
                  <a:lnTo>
                    <a:pt x="0" y="585627"/>
                  </a:lnTo>
                  <a:lnTo>
                    <a:pt x="2106202" y="585627"/>
                  </a:lnTo>
                  <a:lnTo>
                    <a:pt x="1746607" y="0"/>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4716867" y="929527"/>
              <a:ext cx="642342" cy="566564"/>
            </a:xfrm>
            <a:custGeom>
              <a:avLst/>
              <a:gdLst>
                <a:gd name="connsiteX0" fmla="*/ 0 w 667820"/>
                <a:gd name="connsiteY0" fmla="*/ 544530 h 565078"/>
                <a:gd name="connsiteX1" fmla="*/ 339047 w 667820"/>
                <a:gd name="connsiteY1" fmla="*/ 0 h 565078"/>
                <a:gd name="connsiteX2" fmla="*/ 667820 w 667820"/>
                <a:gd name="connsiteY2" fmla="*/ 565078 h 565078"/>
              </a:gdLst>
              <a:ahLst/>
              <a:cxnLst>
                <a:cxn ang="0">
                  <a:pos x="connsiteX0" y="connsiteY0"/>
                </a:cxn>
                <a:cxn ang="0">
                  <a:pos x="connsiteX1" y="connsiteY1"/>
                </a:cxn>
                <a:cxn ang="0">
                  <a:pos x="connsiteX2" y="connsiteY2"/>
                </a:cxn>
              </a:cxnLst>
              <a:rect l="l" t="t" r="r" b="b"/>
              <a:pathLst>
                <a:path w="667820" h="565078">
                  <a:moveTo>
                    <a:pt x="0" y="544530"/>
                  </a:moveTo>
                  <a:lnTo>
                    <a:pt x="339047" y="0"/>
                  </a:lnTo>
                  <a:lnTo>
                    <a:pt x="667820" y="565078"/>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6200000">
            <a:off x="6531304" y="3034041"/>
            <a:ext cx="1251800" cy="1077232"/>
            <a:chOff x="4025114" y="929527"/>
            <a:chExt cx="2025848" cy="1743335"/>
          </a:xfrm>
          <a:solidFill>
            <a:srgbClr val="F6D78C"/>
          </a:solidFill>
        </p:grpSpPr>
        <p:sp>
          <p:nvSpPr>
            <p:cNvPr id="12" name="任意多边形 11"/>
            <p:cNvSpPr/>
            <p:nvPr/>
          </p:nvSpPr>
          <p:spPr>
            <a:xfrm>
              <a:off x="4025114" y="2085698"/>
              <a:ext cx="2025848" cy="587164"/>
            </a:xfrm>
            <a:custGeom>
              <a:avLst/>
              <a:gdLst>
                <a:gd name="connsiteX0" fmla="*/ 349322 w 2106202"/>
                <a:gd name="connsiteY0" fmla="*/ 0 h 585627"/>
                <a:gd name="connsiteX1" fmla="*/ 0 w 2106202"/>
                <a:gd name="connsiteY1" fmla="*/ 585627 h 585627"/>
                <a:gd name="connsiteX2" fmla="*/ 2106202 w 2106202"/>
                <a:gd name="connsiteY2" fmla="*/ 585627 h 585627"/>
                <a:gd name="connsiteX3" fmla="*/ 1746607 w 2106202"/>
                <a:gd name="connsiteY3" fmla="*/ 0 h 585627"/>
              </a:gdLst>
              <a:ahLst/>
              <a:cxnLst>
                <a:cxn ang="0">
                  <a:pos x="connsiteX0" y="connsiteY0"/>
                </a:cxn>
                <a:cxn ang="0">
                  <a:pos x="connsiteX1" y="connsiteY1"/>
                </a:cxn>
                <a:cxn ang="0">
                  <a:pos x="connsiteX2" y="connsiteY2"/>
                </a:cxn>
                <a:cxn ang="0">
                  <a:pos x="connsiteX3" y="connsiteY3"/>
                </a:cxn>
              </a:cxnLst>
              <a:rect l="l" t="t" r="r" b="b"/>
              <a:pathLst>
                <a:path w="2106202" h="585627">
                  <a:moveTo>
                    <a:pt x="349322" y="0"/>
                  </a:moveTo>
                  <a:lnTo>
                    <a:pt x="0" y="585627"/>
                  </a:lnTo>
                  <a:lnTo>
                    <a:pt x="2106202" y="585627"/>
                  </a:lnTo>
                  <a:lnTo>
                    <a:pt x="1746607" y="0"/>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716867" y="929527"/>
              <a:ext cx="642342" cy="566564"/>
            </a:xfrm>
            <a:custGeom>
              <a:avLst/>
              <a:gdLst>
                <a:gd name="connsiteX0" fmla="*/ 0 w 667820"/>
                <a:gd name="connsiteY0" fmla="*/ 544530 h 565078"/>
                <a:gd name="connsiteX1" fmla="*/ 339047 w 667820"/>
                <a:gd name="connsiteY1" fmla="*/ 0 h 565078"/>
                <a:gd name="connsiteX2" fmla="*/ 667820 w 667820"/>
                <a:gd name="connsiteY2" fmla="*/ 565078 h 565078"/>
              </a:gdLst>
              <a:ahLst/>
              <a:cxnLst>
                <a:cxn ang="0">
                  <a:pos x="connsiteX0" y="connsiteY0"/>
                </a:cxn>
                <a:cxn ang="0">
                  <a:pos x="connsiteX1" y="connsiteY1"/>
                </a:cxn>
                <a:cxn ang="0">
                  <a:pos x="connsiteX2" y="connsiteY2"/>
                </a:cxn>
              </a:cxnLst>
              <a:rect l="l" t="t" r="r" b="b"/>
              <a:pathLst>
                <a:path w="667820" h="565078">
                  <a:moveTo>
                    <a:pt x="0" y="544530"/>
                  </a:moveTo>
                  <a:lnTo>
                    <a:pt x="339047" y="0"/>
                  </a:lnTo>
                  <a:lnTo>
                    <a:pt x="667820" y="565078"/>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7041476">
            <a:off x="7520741" y="5067791"/>
            <a:ext cx="1251800" cy="1077232"/>
            <a:chOff x="4025114" y="929527"/>
            <a:chExt cx="2025848" cy="1743335"/>
          </a:xfrm>
          <a:solidFill>
            <a:srgbClr val="FADD97"/>
          </a:solidFill>
        </p:grpSpPr>
        <p:sp>
          <p:nvSpPr>
            <p:cNvPr id="15" name="任意多边形 14"/>
            <p:cNvSpPr/>
            <p:nvPr/>
          </p:nvSpPr>
          <p:spPr>
            <a:xfrm>
              <a:off x="4025114" y="2085698"/>
              <a:ext cx="2025848" cy="587164"/>
            </a:xfrm>
            <a:custGeom>
              <a:avLst/>
              <a:gdLst>
                <a:gd name="connsiteX0" fmla="*/ 349322 w 2106202"/>
                <a:gd name="connsiteY0" fmla="*/ 0 h 585627"/>
                <a:gd name="connsiteX1" fmla="*/ 0 w 2106202"/>
                <a:gd name="connsiteY1" fmla="*/ 585627 h 585627"/>
                <a:gd name="connsiteX2" fmla="*/ 2106202 w 2106202"/>
                <a:gd name="connsiteY2" fmla="*/ 585627 h 585627"/>
                <a:gd name="connsiteX3" fmla="*/ 1746607 w 2106202"/>
                <a:gd name="connsiteY3" fmla="*/ 0 h 585627"/>
              </a:gdLst>
              <a:ahLst/>
              <a:cxnLst>
                <a:cxn ang="0">
                  <a:pos x="connsiteX0" y="connsiteY0"/>
                </a:cxn>
                <a:cxn ang="0">
                  <a:pos x="connsiteX1" y="connsiteY1"/>
                </a:cxn>
                <a:cxn ang="0">
                  <a:pos x="connsiteX2" y="connsiteY2"/>
                </a:cxn>
                <a:cxn ang="0">
                  <a:pos x="connsiteX3" y="connsiteY3"/>
                </a:cxn>
              </a:cxnLst>
              <a:rect l="l" t="t" r="r" b="b"/>
              <a:pathLst>
                <a:path w="2106202" h="585627">
                  <a:moveTo>
                    <a:pt x="349322" y="0"/>
                  </a:moveTo>
                  <a:lnTo>
                    <a:pt x="0" y="585627"/>
                  </a:lnTo>
                  <a:lnTo>
                    <a:pt x="2106202" y="585627"/>
                  </a:lnTo>
                  <a:lnTo>
                    <a:pt x="1746607" y="0"/>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4716867" y="929527"/>
              <a:ext cx="642342" cy="566564"/>
            </a:xfrm>
            <a:custGeom>
              <a:avLst/>
              <a:gdLst>
                <a:gd name="connsiteX0" fmla="*/ 0 w 667820"/>
                <a:gd name="connsiteY0" fmla="*/ 544530 h 565078"/>
                <a:gd name="connsiteX1" fmla="*/ 339047 w 667820"/>
                <a:gd name="connsiteY1" fmla="*/ 0 h 565078"/>
                <a:gd name="connsiteX2" fmla="*/ 667820 w 667820"/>
                <a:gd name="connsiteY2" fmla="*/ 565078 h 565078"/>
              </a:gdLst>
              <a:ahLst/>
              <a:cxnLst>
                <a:cxn ang="0">
                  <a:pos x="connsiteX0" y="connsiteY0"/>
                </a:cxn>
                <a:cxn ang="0">
                  <a:pos x="connsiteX1" y="connsiteY1"/>
                </a:cxn>
                <a:cxn ang="0">
                  <a:pos x="connsiteX2" y="connsiteY2"/>
                </a:cxn>
              </a:cxnLst>
              <a:rect l="l" t="t" r="r" b="b"/>
              <a:pathLst>
                <a:path w="667820" h="565078">
                  <a:moveTo>
                    <a:pt x="0" y="544530"/>
                  </a:moveTo>
                  <a:lnTo>
                    <a:pt x="339047" y="0"/>
                  </a:lnTo>
                  <a:lnTo>
                    <a:pt x="667820" y="565078"/>
                  </a:lnTo>
                </a:path>
              </a:pathLst>
            </a:custGeom>
            <a:grpFill/>
            <a:ln w="1270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985133" y="1245383"/>
            <a:ext cx="5120177" cy="830997"/>
          </a:xfrm>
          <a:prstGeom prst="rect">
            <a:avLst/>
          </a:prstGeom>
          <a:noFill/>
        </p:spPr>
        <p:txBody>
          <a:bodyPr wrap="square" rtlCol="0">
            <a:spAutoFit/>
          </a:bodyPr>
          <a:lstStyle/>
          <a:p>
            <a:pPr algn="just"/>
            <a:r>
              <a:rPr lang="ja-JP" altLang="en-US" sz="2400" b="1">
                <a:solidFill>
                  <a:srgbClr val="3C4311"/>
                </a:solidFill>
                <a:ea typeface="Adobe Gothic Std B" panose="020B0800000000000000" pitchFamily="34" charset="-128"/>
              </a:rPr>
              <a:t>ここではユーザーの情報を入力してください。</a:t>
            </a:r>
            <a:endParaRPr lang="zh-CN" altLang="en-US" sz="2400" b="1" dirty="0">
              <a:solidFill>
                <a:srgbClr val="3C4311"/>
              </a:solidFill>
            </a:endParaRPr>
          </a:p>
        </p:txBody>
      </p:sp>
      <p:sp>
        <p:nvSpPr>
          <p:cNvPr id="18" name="文本框 17"/>
          <p:cNvSpPr txBox="1"/>
          <p:nvPr/>
        </p:nvSpPr>
        <p:spPr>
          <a:xfrm>
            <a:off x="818211" y="3062250"/>
            <a:ext cx="4659847" cy="1200329"/>
          </a:xfrm>
          <a:prstGeom prst="rect">
            <a:avLst/>
          </a:prstGeom>
          <a:noFill/>
        </p:spPr>
        <p:txBody>
          <a:bodyPr wrap="square" rtlCol="0">
            <a:spAutoFit/>
          </a:bodyPr>
          <a:lstStyle/>
          <a:p>
            <a:pPr algn="just"/>
            <a:r>
              <a:rPr lang="ja-JP" altLang="en-US" sz="2400" b="1">
                <a:solidFill>
                  <a:srgbClr val="3C4311"/>
                </a:solidFill>
                <a:ea typeface="Adobe Gothic Std B" panose="020B0800000000000000" pitchFamily="34" charset="-128"/>
              </a:rPr>
              <a:t>飲んだお酒の登録を行います。</a:t>
            </a:r>
            <a:endParaRPr lang="en-US" altLang="ja-JP" sz="2400" b="1" dirty="0">
              <a:solidFill>
                <a:srgbClr val="3C4311"/>
              </a:solidFill>
              <a:ea typeface="Adobe Gothic Std B" panose="020B0800000000000000" pitchFamily="34" charset="-128"/>
            </a:endParaRPr>
          </a:p>
          <a:p>
            <a:pPr algn="just"/>
            <a:r>
              <a:rPr lang="ja-JP" altLang="en-US" sz="2400" b="1">
                <a:solidFill>
                  <a:srgbClr val="3C4311"/>
                </a:solidFill>
                <a:ea typeface="Adobe Gothic Std B" panose="020B0800000000000000" pitchFamily="34" charset="-128"/>
              </a:rPr>
              <a:t>今回は写真を撮って実践してみましょう</a:t>
            </a:r>
            <a:r>
              <a:rPr lang="ja-JP" altLang="en-US" sz="2400">
                <a:solidFill>
                  <a:srgbClr val="3C4311"/>
                </a:solidFill>
                <a:ea typeface="Adobe Gothic Std B" panose="020B0800000000000000" pitchFamily="34" charset="-128"/>
              </a:rPr>
              <a:t>。</a:t>
            </a:r>
            <a:endParaRPr lang="zh-CN" altLang="en-US" sz="2400" dirty="0">
              <a:solidFill>
                <a:srgbClr val="3C4311"/>
              </a:solidFill>
            </a:endParaRPr>
          </a:p>
        </p:txBody>
      </p:sp>
      <p:sp>
        <p:nvSpPr>
          <p:cNvPr id="19" name="文本框 18"/>
          <p:cNvSpPr txBox="1"/>
          <p:nvPr/>
        </p:nvSpPr>
        <p:spPr>
          <a:xfrm>
            <a:off x="349956" y="5217967"/>
            <a:ext cx="6523418" cy="1384995"/>
          </a:xfrm>
          <a:prstGeom prst="rect">
            <a:avLst/>
          </a:prstGeom>
          <a:noFill/>
        </p:spPr>
        <p:txBody>
          <a:bodyPr wrap="square" rtlCol="0">
            <a:spAutoFit/>
          </a:bodyPr>
          <a:lstStyle/>
          <a:p>
            <a:pPr algn="just"/>
            <a:r>
              <a:rPr lang="ja-JP" altLang="en-US" sz="2800">
                <a:solidFill>
                  <a:srgbClr val="3C4311"/>
                </a:solidFill>
              </a:rPr>
              <a:t>飲んだお酒の情報とユーザーの情報を元に現在の飲酒状態を可視化します。ここでは飲んだお酒のリストも確認できます。</a:t>
            </a:r>
            <a:endParaRPr lang="zh-CN" altLang="en-US" sz="2800" dirty="0">
              <a:solidFill>
                <a:srgbClr val="3C4311"/>
              </a:solidFill>
            </a:endParaRPr>
          </a:p>
        </p:txBody>
      </p:sp>
      <p:pic>
        <p:nvPicPr>
          <p:cNvPr id="26" name="图片 25"/>
          <p:cNvPicPr>
            <a:picLocks noChangeAspect="1"/>
          </p:cNvPicPr>
          <p:nvPr/>
        </p:nvPicPr>
        <p:blipFill>
          <a:blip r:embed="rId3" cstate="email"/>
          <a:stretch>
            <a:fillRect/>
          </a:stretch>
        </p:blipFill>
        <p:spPr>
          <a:xfrm rot="16200000">
            <a:off x="4727431" y="4229726"/>
            <a:ext cx="752177" cy="1478416"/>
          </a:xfrm>
          <a:prstGeom prst="rect">
            <a:avLst/>
          </a:prstGeom>
        </p:spPr>
      </p:pic>
      <p:sp>
        <p:nvSpPr>
          <p:cNvPr id="29" name="文本框 28"/>
          <p:cNvSpPr txBox="1"/>
          <p:nvPr/>
        </p:nvSpPr>
        <p:spPr>
          <a:xfrm>
            <a:off x="1365121" y="4668463"/>
            <a:ext cx="2894985" cy="523220"/>
          </a:xfrm>
          <a:prstGeom prst="rect">
            <a:avLst/>
          </a:prstGeom>
          <a:noFill/>
        </p:spPr>
        <p:txBody>
          <a:bodyPr wrap="square" rtlCol="0">
            <a:spAutoFit/>
          </a:bodyPr>
          <a:lstStyle/>
          <a:p>
            <a:r>
              <a:rPr lang="ja-JP" altLang="en-US" sz="2800">
                <a:solidFill>
                  <a:srgbClr val="A50001"/>
                </a:solidFill>
                <a:latin typeface="Adobe Gothic Std B" panose="020B0800000000000000" pitchFamily="34" charset="-128"/>
              </a:rPr>
              <a:t>飲酒状態チェック</a:t>
            </a:r>
            <a:endParaRPr lang="zh-CN" altLang="en-US" sz="2800" dirty="0">
              <a:solidFill>
                <a:srgbClr val="A50001"/>
              </a:solidFill>
              <a:latin typeface="Adobe Gothic Std B" panose="020B0800000000000000" pitchFamily="34" charset="-128"/>
            </a:endParaRPr>
          </a:p>
        </p:txBody>
      </p:sp>
      <p:sp>
        <p:nvSpPr>
          <p:cNvPr id="30" name="文本框 29"/>
          <p:cNvSpPr txBox="1"/>
          <p:nvPr/>
        </p:nvSpPr>
        <p:spPr>
          <a:xfrm>
            <a:off x="590835" y="2454460"/>
            <a:ext cx="3233546" cy="523220"/>
          </a:xfrm>
          <a:prstGeom prst="rect">
            <a:avLst/>
          </a:prstGeom>
          <a:noFill/>
        </p:spPr>
        <p:txBody>
          <a:bodyPr wrap="square" rtlCol="0">
            <a:spAutoFit/>
          </a:bodyPr>
          <a:lstStyle/>
          <a:p>
            <a:r>
              <a:rPr lang="ja-JP" altLang="en-US" sz="2800">
                <a:solidFill>
                  <a:srgbClr val="A50001"/>
                </a:solidFill>
                <a:latin typeface="Adobe Gothic Std B" panose="020B0800000000000000" pitchFamily="34" charset="-128"/>
              </a:rPr>
              <a:t>飲んだお酒の登録</a:t>
            </a:r>
            <a:endParaRPr lang="zh-CN" altLang="en-US" sz="2800" dirty="0">
              <a:solidFill>
                <a:srgbClr val="A50001"/>
              </a:solidFill>
              <a:latin typeface="Adobe Gothic Std B" panose="020B0800000000000000" pitchFamily="34" charset="-128"/>
            </a:endParaRPr>
          </a:p>
        </p:txBody>
      </p:sp>
      <p:sp>
        <p:nvSpPr>
          <p:cNvPr id="31" name="文本框 30"/>
          <p:cNvSpPr txBox="1"/>
          <p:nvPr/>
        </p:nvSpPr>
        <p:spPr>
          <a:xfrm>
            <a:off x="1306131" y="762205"/>
            <a:ext cx="3481733" cy="523220"/>
          </a:xfrm>
          <a:prstGeom prst="rect">
            <a:avLst/>
          </a:prstGeom>
          <a:noFill/>
        </p:spPr>
        <p:txBody>
          <a:bodyPr wrap="square" rtlCol="0">
            <a:spAutoFit/>
          </a:bodyPr>
          <a:lstStyle/>
          <a:p>
            <a:r>
              <a:rPr lang="ja-JP" altLang="en-US" sz="2800">
                <a:solidFill>
                  <a:srgbClr val="A50001"/>
                </a:solidFill>
                <a:latin typeface="Adobe Gothic Std B" panose="020B0800000000000000" pitchFamily="34" charset="-128"/>
              </a:rPr>
              <a:t>ユーザーの設定画面</a:t>
            </a:r>
            <a:endParaRPr lang="zh-CN" altLang="en-US" sz="2800" dirty="0">
              <a:solidFill>
                <a:srgbClr val="A50001"/>
              </a:solidFill>
              <a:latin typeface="Adobe Gothic Std B" panose="020B0800000000000000" pitchFamily="34" charset="-128"/>
            </a:endParaRPr>
          </a:p>
        </p:txBody>
      </p:sp>
      <p:sp>
        <p:nvSpPr>
          <p:cNvPr id="3" name="正方形/長方形 2">
            <a:extLst>
              <a:ext uri="{FF2B5EF4-FFF2-40B4-BE49-F238E27FC236}">
                <a16:creationId xmlns:a16="http://schemas.microsoft.com/office/drawing/2014/main" id="{0906FFFD-2720-4B48-B9F7-B85CB62EB67E}"/>
              </a:ext>
            </a:extLst>
          </p:cNvPr>
          <p:cNvSpPr/>
          <p:nvPr/>
        </p:nvSpPr>
        <p:spPr>
          <a:xfrm>
            <a:off x="7920143" y="2604554"/>
            <a:ext cx="3824580" cy="1754326"/>
          </a:xfrm>
          <a:prstGeom prst="rect">
            <a:avLst/>
          </a:prstGeom>
          <a:solidFill>
            <a:schemeClr val="accent2"/>
          </a:solidFill>
        </p:spPr>
        <p:txBody>
          <a:bodyPr wrap="square" lIns="91440" tIns="45720" rIns="91440" bIns="45720">
            <a:spAutoFit/>
          </a:bodyPr>
          <a:lstStyle/>
          <a:p>
            <a:pPr algn="ctr"/>
            <a:r>
              <a:rPr lang="ja-JP" alt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簡単な</a:t>
            </a:r>
            <a:endParaRPr lang="en-US" altLang="ja-JP"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ja-JP" alt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３ステップ！</a:t>
            </a:r>
          </a:p>
        </p:txBody>
      </p:sp>
      <p:sp>
        <p:nvSpPr>
          <p:cNvPr id="5" name="正方形/長方形 4">
            <a:extLst>
              <a:ext uri="{FF2B5EF4-FFF2-40B4-BE49-F238E27FC236}">
                <a16:creationId xmlns:a16="http://schemas.microsoft.com/office/drawing/2014/main" id="{C62FFD93-6008-C242-ACA1-375731A9D184}"/>
              </a:ext>
            </a:extLst>
          </p:cNvPr>
          <p:cNvSpPr/>
          <p:nvPr/>
        </p:nvSpPr>
        <p:spPr>
          <a:xfrm>
            <a:off x="5497787" y="3081168"/>
            <a:ext cx="1971566" cy="923330"/>
          </a:xfrm>
          <a:prstGeom prst="rect">
            <a:avLst/>
          </a:prstGeom>
          <a:noFill/>
        </p:spPr>
        <p:txBody>
          <a:bodyPr wrap="none" lIns="91440" tIns="45720" rIns="91440" bIns="45720">
            <a:spAutoFit/>
          </a:bodyPr>
          <a:lstStyle/>
          <a:p>
            <a:pPr algn="ctr"/>
            <a:r>
              <a:rPr lang="en-US" altLang="ja-JP" sz="5400" b="1" cap="none" spc="0" dirty="0">
                <a:ln w="22225">
                  <a:solidFill>
                    <a:schemeClr val="accent2"/>
                  </a:solidFill>
                  <a:prstDash val="solid"/>
                </a:ln>
                <a:solidFill>
                  <a:schemeClr val="accent2">
                    <a:lumMod val="40000"/>
                    <a:lumOff val="60000"/>
                  </a:schemeClr>
                </a:solidFill>
                <a:effectLst/>
              </a:rPr>
              <a:t>Step 2</a:t>
            </a:r>
            <a:endParaRPr lang="ja-JP" altLang="en-US" sz="5400" b="1" cap="none" spc="0">
              <a:ln w="22225">
                <a:solidFill>
                  <a:schemeClr val="accent2"/>
                </a:solidFill>
                <a:prstDash val="solid"/>
              </a:ln>
              <a:solidFill>
                <a:schemeClr val="accent2">
                  <a:lumMod val="40000"/>
                  <a:lumOff val="60000"/>
                </a:schemeClr>
              </a:solidFill>
              <a:effectLst/>
            </a:endParaRPr>
          </a:p>
        </p:txBody>
      </p:sp>
      <p:sp>
        <p:nvSpPr>
          <p:cNvPr id="24" name="正方形/長方形 23">
            <a:extLst>
              <a:ext uri="{FF2B5EF4-FFF2-40B4-BE49-F238E27FC236}">
                <a16:creationId xmlns:a16="http://schemas.microsoft.com/office/drawing/2014/main" id="{F53AA1A2-87BE-BF4C-926D-6C1AA3F098DD}"/>
              </a:ext>
            </a:extLst>
          </p:cNvPr>
          <p:cNvSpPr/>
          <p:nvPr/>
        </p:nvSpPr>
        <p:spPr>
          <a:xfrm>
            <a:off x="7081784" y="5167275"/>
            <a:ext cx="1971566" cy="923330"/>
          </a:xfrm>
          <a:prstGeom prst="rect">
            <a:avLst/>
          </a:prstGeom>
          <a:noFill/>
        </p:spPr>
        <p:txBody>
          <a:bodyPr wrap="none" lIns="91440" tIns="45720" rIns="91440" bIns="45720">
            <a:spAutoFit/>
          </a:bodyPr>
          <a:lstStyle/>
          <a:p>
            <a:pPr algn="ctr"/>
            <a:r>
              <a:rPr lang="en-US" altLang="ja-JP" sz="5400" b="1" cap="none" spc="0" dirty="0">
                <a:ln w="22225">
                  <a:solidFill>
                    <a:schemeClr val="accent2"/>
                  </a:solidFill>
                  <a:prstDash val="solid"/>
                </a:ln>
                <a:solidFill>
                  <a:schemeClr val="accent2">
                    <a:lumMod val="40000"/>
                    <a:lumOff val="60000"/>
                  </a:schemeClr>
                </a:solidFill>
                <a:effectLst/>
              </a:rPr>
              <a:t>Step 3</a:t>
            </a:r>
            <a:endParaRPr lang="ja-JP" altLang="en-US" sz="5400" b="1" cap="none" spc="0">
              <a:ln w="22225">
                <a:solidFill>
                  <a:schemeClr val="accent2"/>
                </a:solidFill>
                <a:prstDash val="solid"/>
              </a:ln>
              <a:solidFill>
                <a:schemeClr val="accent2">
                  <a:lumMod val="40000"/>
                  <a:lumOff val="60000"/>
                </a:schemeClr>
              </a:solidFill>
              <a:effectLst/>
            </a:endParaRPr>
          </a:p>
        </p:txBody>
      </p:sp>
      <p:sp>
        <p:nvSpPr>
          <p:cNvPr id="25" name="正方形/長方形 24">
            <a:extLst>
              <a:ext uri="{FF2B5EF4-FFF2-40B4-BE49-F238E27FC236}">
                <a16:creationId xmlns:a16="http://schemas.microsoft.com/office/drawing/2014/main" id="{1D8A5905-C2F5-DD44-8BFE-F87720E65DCA}"/>
              </a:ext>
            </a:extLst>
          </p:cNvPr>
          <p:cNvSpPr/>
          <p:nvPr/>
        </p:nvSpPr>
        <p:spPr>
          <a:xfrm>
            <a:off x="6800405" y="1000000"/>
            <a:ext cx="1971566" cy="923330"/>
          </a:xfrm>
          <a:prstGeom prst="rect">
            <a:avLst/>
          </a:prstGeom>
          <a:noFill/>
        </p:spPr>
        <p:txBody>
          <a:bodyPr wrap="none" lIns="91440" tIns="45720" rIns="91440" bIns="45720">
            <a:spAutoFit/>
          </a:bodyPr>
          <a:lstStyle/>
          <a:p>
            <a:pPr algn="ctr"/>
            <a:r>
              <a:rPr lang="en-US" altLang="ja-JP" sz="5400" b="1" cap="none" spc="0" dirty="0">
                <a:ln w="22225">
                  <a:solidFill>
                    <a:schemeClr val="accent2"/>
                  </a:solidFill>
                  <a:prstDash val="solid"/>
                </a:ln>
                <a:solidFill>
                  <a:schemeClr val="accent2">
                    <a:lumMod val="40000"/>
                    <a:lumOff val="60000"/>
                  </a:schemeClr>
                </a:solidFill>
                <a:effectLst/>
              </a:rPr>
              <a:t>Step 1</a:t>
            </a:r>
            <a:endParaRPr lang="ja-JP" altLang="en-US" sz="5400" b="1" cap="none" spc="0">
              <a:ln w="22225">
                <a:solidFill>
                  <a:schemeClr val="accent2"/>
                </a:solidFill>
                <a:prstDash val="solid"/>
              </a:ln>
              <a:solidFill>
                <a:schemeClr val="accent2">
                  <a:lumMod val="40000"/>
                  <a:lumOff val="60000"/>
                </a:schemeClr>
              </a:solidFill>
              <a:effectLst/>
            </a:endParaRPr>
          </a:p>
        </p:txBody>
      </p:sp>
      <p:sp>
        <p:nvSpPr>
          <p:cNvPr id="32" name="スライド番号プレースホルダー 3">
            <a:extLst>
              <a:ext uri="{FF2B5EF4-FFF2-40B4-BE49-F238E27FC236}">
                <a16:creationId xmlns:a16="http://schemas.microsoft.com/office/drawing/2014/main" id="{9BC83C4A-77CF-8F48-A0BA-8F947FD5B15F}"/>
              </a:ext>
            </a:extLst>
          </p:cNvPr>
          <p:cNvSpPr>
            <a:spLocks noGrp="1"/>
          </p:cNvSpPr>
          <p:nvPr>
            <p:ph type="sldNum" sz="quarter" idx="12"/>
          </p:nvPr>
        </p:nvSpPr>
        <p:spPr>
          <a:xfrm>
            <a:off x="10537328" y="5963434"/>
            <a:ext cx="764215" cy="365125"/>
          </a:xfrm>
        </p:spPr>
        <p:txBody>
          <a:bodyPr/>
          <a:lstStyle/>
          <a:p>
            <a:r>
              <a:rPr kumimoji="1" lang="en-US" altLang="ja-JP" sz="1800" dirty="0"/>
              <a:t>12</a:t>
            </a:r>
          </a:p>
        </p:txBody>
      </p:sp>
    </p:spTree>
    <p:extLst>
      <p:ext uri="{BB962C8B-B14F-4D97-AF65-F5344CB8AC3E}">
        <p14:creationId xmlns:p14="http://schemas.microsoft.com/office/powerpoint/2010/main" val="19121589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7977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44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2" cstate="email"/>
          <a:stretch>
            <a:fillRect/>
          </a:stretch>
        </p:blipFill>
        <p:spPr>
          <a:xfrm>
            <a:off x="1468636" y="1119970"/>
            <a:ext cx="2863418" cy="1966185"/>
          </a:xfrm>
          <a:prstGeom prst="rect">
            <a:avLst/>
          </a:prstGeom>
        </p:spPr>
      </p:pic>
      <p:grpSp>
        <p:nvGrpSpPr>
          <p:cNvPr id="30" name="组合 29"/>
          <p:cNvGrpSpPr/>
          <p:nvPr/>
        </p:nvGrpSpPr>
        <p:grpSpPr>
          <a:xfrm>
            <a:off x="2287653" y="1614651"/>
            <a:ext cx="1119760" cy="1119760"/>
            <a:chOff x="2287653" y="1614651"/>
            <a:chExt cx="1119760" cy="1119760"/>
          </a:xfrm>
        </p:grpSpPr>
        <p:sp>
          <p:nvSpPr>
            <p:cNvPr id="19" name="椭圆 18"/>
            <p:cNvSpPr/>
            <p:nvPr/>
          </p:nvSpPr>
          <p:spPr>
            <a:xfrm>
              <a:off x="2287653" y="1614651"/>
              <a:ext cx="1119760" cy="1119760"/>
            </a:xfrm>
            <a:prstGeom prst="ellipse">
              <a:avLst/>
            </a:pr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2510276" y="1752296"/>
              <a:ext cx="674513" cy="844469"/>
              <a:chOff x="4824413" y="3601244"/>
              <a:chExt cx="201613" cy="252413"/>
            </a:xfrm>
          </p:grpSpPr>
          <p:sp>
            <p:nvSpPr>
              <p:cNvPr id="21" name="Freeform 286"/>
              <p:cNvSpPr>
                <a:spLocks noEditPoints="1"/>
              </p:cNvSpPr>
              <p:nvPr/>
            </p:nvSpPr>
            <p:spPr bwMode="auto">
              <a:xfrm>
                <a:off x="4841876" y="3620294"/>
                <a:ext cx="165100" cy="165100"/>
              </a:xfrm>
              <a:custGeom>
                <a:avLst/>
                <a:gdLst>
                  <a:gd name="T0" fmla="*/ 61 w 122"/>
                  <a:gd name="T1" fmla="*/ 122 h 122"/>
                  <a:gd name="T2" fmla="*/ 122 w 122"/>
                  <a:gd name="T3" fmla="*/ 61 h 122"/>
                  <a:gd name="T4" fmla="*/ 61 w 122"/>
                  <a:gd name="T5" fmla="*/ 0 h 122"/>
                  <a:gd name="T6" fmla="*/ 0 w 122"/>
                  <a:gd name="T7" fmla="*/ 61 h 122"/>
                  <a:gd name="T8" fmla="*/ 61 w 122"/>
                  <a:gd name="T9" fmla="*/ 122 h 122"/>
                  <a:gd name="T10" fmla="*/ 61 w 122"/>
                  <a:gd name="T11" fmla="*/ 8 h 122"/>
                  <a:gd name="T12" fmla="*/ 114 w 122"/>
                  <a:gd name="T13" fmla="*/ 61 h 122"/>
                  <a:gd name="T14" fmla="*/ 61 w 122"/>
                  <a:gd name="T15" fmla="*/ 114 h 122"/>
                  <a:gd name="T16" fmla="*/ 8 w 122"/>
                  <a:gd name="T17" fmla="*/ 61 h 122"/>
                  <a:gd name="T18" fmla="*/ 61 w 122"/>
                  <a:gd name="T1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2">
                    <a:moveTo>
                      <a:pt x="61" y="122"/>
                    </a:moveTo>
                    <a:cubicBezTo>
                      <a:pt x="95" y="122"/>
                      <a:pt x="122" y="94"/>
                      <a:pt x="122" y="61"/>
                    </a:cubicBezTo>
                    <a:cubicBezTo>
                      <a:pt x="122" y="27"/>
                      <a:pt x="95" y="0"/>
                      <a:pt x="61" y="0"/>
                    </a:cubicBezTo>
                    <a:cubicBezTo>
                      <a:pt x="28" y="0"/>
                      <a:pt x="0" y="27"/>
                      <a:pt x="0" y="61"/>
                    </a:cubicBezTo>
                    <a:cubicBezTo>
                      <a:pt x="0" y="94"/>
                      <a:pt x="28" y="122"/>
                      <a:pt x="61" y="122"/>
                    </a:cubicBezTo>
                    <a:close/>
                    <a:moveTo>
                      <a:pt x="61" y="8"/>
                    </a:moveTo>
                    <a:cubicBezTo>
                      <a:pt x="91" y="8"/>
                      <a:pt x="114" y="31"/>
                      <a:pt x="114" y="61"/>
                    </a:cubicBezTo>
                    <a:cubicBezTo>
                      <a:pt x="114" y="90"/>
                      <a:pt x="91" y="114"/>
                      <a:pt x="61" y="114"/>
                    </a:cubicBezTo>
                    <a:cubicBezTo>
                      <a:pt x="32" y="114"/>
                      <a:pt x="8" y="90"/>
                      <a:pt x="8" y="61"/>
                    </a:cubicBezTo>
                    <a:cubicBezTo>
                      <a:pt x="8" y="31"/>
                      <a:pt x="32" y="8"/>
                      <a:pt x="61" y="8"/>
                    </a:cubicBezTo>
                    <a:close/>
                  </a:path>
                </a:pathLst>
              </a:custGeom>
              <a:solidFill>
                <a:srgbClr val="CC4308"/>
              </a:solidFill>
              <a:ln>
                <a:noFill/>
              </a:ln>
            </p:spPr>
            <p:txBody>
              <a:bodyPr vert="horz" wrap="square" lIns="91440" tIns="45720" rIns="91440" bIns="45720" numCol="1" anchor="t" anchorCtr="0" compatLnSpc="1"/>
              <a:lstStyle/>
              <a:p>
                <a:endParaRPr lang="zh-CN" altLang="en-US"/>
              </a:p>
            </p:txBody>
          </p:sp>
          <p:sp>
            <p:nvSpPr>
              <p:cNvPr id="22" name="Freeform 287"/>
              <p:cNvSpPr/>
              <p:nvPr/>
            </p:nvSpPr>
            <p:spPr bwMode="auto">
              <a:xfrm>
                <a:off x="4824413" y="3601244"/>
                <a:ext cx="201613" cy="252413"/>
              </a:xfrm>
              <a:custGeom>
                <a:avLst/>
                <a:gdLst>
                  <a:gd name="T0" fmla="*/ 149 w 149"/>
                  <a:gd name="T1" fmla="*/ 75 h 187"/>
                  <a:gd name="T2" fmla="*/ 74 w 149"/>
                  <a:gd name="T3" fmla="*/ 0 h 187"/>
                  <a:gd name="T4" fmla="*/ 70 w 149"/>
                  <a:gd name="T5" fmla="*/ 4 h 187"/>
                  <a:gd name="T6" fmla="*/ 74 w 149"/>
                  <a:gd name="T7" fmla="*/ 8 h 187"/>
                  <a:gd name="T8" fmla="*/ 141 w 149"/>
                  <a:gd name="T9" fmla="*/ 75 h 187"/>
                  <a:gd name="T10" fmla="*/ 74 w 149"/>
                  <a:gd name="T11" fmla="*/ 141 h 187"/>
                  <a:gd name="T12" fmla="*/ 8 w 149"/>
                  <a:gd name="T13" fmla="*/ 75 h 187"/>
                  <a:gd name="T14" fmla="*/ 4 w 149"/>
                  <a:gd name="T15" fmla="*/ 71 h 187"/>
                  <a:gd name="T16" fmla="*/ 0 w 149"/>
                  <a:gd name="T17" fmla="*/ 75 h 187"/>
                  <a:gd name="T18" fmla="*/ 70 w 149"/>
                  <a:gd name="T19" fmla="*/ 149 h 187"/>
                  <a:gd name="T20" fmla="*/ 70 w 149"/>
                  <a:gd name="T21" fmla="*/ 183 h 187"/>
                  <a:gd name="T22" fmla="*/ 74 w 149"/>
                  <a:gd name="T23" fmla="*/ 187 h 187"/>
                  <a:gd name="T24" fmla="*/ 78 w 149"/>
                  <a:gd name="T25" fmla="*/ 183 h 187"/>
                  <a:gd name="T26" fmla="*/ 78 w 149"/>
                  <a:gd name="T27" fmla="*/ 149 h 187"/>
                  <a:gd name="T28" fmla="*/ 149 w 149"/>
                  <a:gd name="T29"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187">
                    <a:moveTo>
                      <a:pt x="149" y="75"/>
                    </a:moveTo>
                    <a:cubicBezTo>
                      <a:pt x="149" y="34"/>
                      <a:pt x="115" y="0"/>
                      <a:pt x="74" y="0"/>
                    </a:cubicBezTo>
                    <a:cubicBezTo>
                      <a:pt x="72" y="0"/>
                      <a:pt x="70" y="2"/>
                      <a:pt x="70" y="4"/>
                    </a:cubicBezTo>
                    <a:cubicBezTo>
                      <a:pt x="70" y="6"/>
                      <a:pt x="72" y="8"/>
                      <a:pt x="74" y="8"/>
                    </a:cubicBezTo>
                    <a:cubicBezTo>
                      <a:pt x="111" y="8"/>
                      <a:pt x="141" y="38"/>
                      <a:pt x="141" y="75"/>
                    </a:cubicBezTo>
                    <a:cubicBezTo>
                      <a:pt x="141" y="111"/>
                      <a:pt x="111" y="141"/>
                      <a:pt x="74" y="141"/>
                    </a:cubicBezTo>
                    <a:cubicBezTo>
                      <a:pt x="38" y="141"/>
                      <a:pt x="8" y="111"/>
                      <a:pt x="8" y="75"/>
                    </a:cubicBezTo>
                    <a:cubicBezTo>
                      <a:pt x="8" y="72"/>
                      <a:pt x="6" y="71"/>
                      <a:pt x="4" y="71"/>
                    </a:cubicBezTo>
                    <a:cubicBezTo>
                      <a:pt x="2" y="71"/>
                      <a:pt x="0" y="72"/>
                      <a:pt x="0" y="75"/>
                    </a:cubicBezTo>
                    <a:cubicBezTo>
                      <a:pt x="0" y="114"/>
                      <a:pt x="31" y="147"/>
                      <a:pt x="70" y="149"/>
                    </a:cubicBezTo>
                    <a:cubicBezTo>
                      <a:pt x="70" y="183"/>
                      <a:pt x="70" y="183"/>
                      <a:pt x="70" y="183"/>
                    </a:cubicBezTo>
                    <a:cubicBezTo>
                      <a:pt x="70" y="186"/>
                      <a:pt x="72" y="187"/>
                      <a:pt x="74" y="187"/>
                    </a:cubicBezTo>
                    <a:cubicBezTo>
                      <a:pt x="77" y="187"/>
                      <a:pt x="78" y="186"/>
                      <a:pt x="78" y="183"/>
                    </a:cubicBezTo>
                    <a:cubicBezTo>
                      <a:pt x="78" y="149"/>
                      <a:pt x="78" y="149"/>
                      <a:pt x="78" y="149"/>
                    </a:cubicBezTo>
                    <a:cubicBezTo>
                      <a:pt x="118" y="147"/>
                      <a:pt x="149" y="114"/>
                      <a:pt x="149" y="75"/>
                    </a:cubicBezTo>
                    <a:close/>
                  </a:path>
                </a:pathLst>
              </a:custGeom>
              <a:solidFill>
                <a:srgbClr val="CC4308"/>
              </a:solidFill>
              <a:ln>
                <a:noFill/>
              </a:ln>
            </p:spPr>
            <p:txBody>
              <a:bodyPr vert="horz" wrap="square" lIns="91440" tIns="45720" rIns="91440" bIns="45720" numCol="1" anchor="t" anchorCtr="0" compatLnSpc="1"/>
              <a:lstStyle/>
              <a:p>
                <a:endParaRPr lang="zh-CN" altLang="en-US" dirty="0"/>
              </a:p>
            </p:txBody>
          </p:sp>
          <p:sp>
            <p:nvSpPr>
              <p:cNvPr id="23" name="Freeform 288"/>
              <p:cNvSpPr/>
              <p:nvPr/>
            </p:nvSpPr>
            <p:spPr bwMode="auto">
              <a:xfrm>
                <a:off x="4887913" y="3842544"/>
                <a:ext cx="76200" cy="11113"/>
              </a:xfrm>
              <a:custGeom>
                <a:avLst/>
                <a:gdLst>
                  <a:gd name="T0" fmla="*/ 53 w 57"/>
                  <a:gd name="T1" fmla="*/ 8 h 8"/>
                  <a:gd name="T2" fmla="*/ 4 w 57"/>
                  <a:gd name="T3" fmla="*/ 8 h 8"/>
                  <a:gd name="T4" fmla="*/ 0 w 57"/>
                  <a:gd name="T5" fmla="*/ 4 h 8"/>
                  <a:gd name="T6" fmla="*/ 4 w 57"/>
                  <a:gd name="T7" fmla="*/ 0 h 8"/>
                  <a:gd name="T8" fmla="*/ 53 w 57"/>
                  <a:gd name="T9" fmla="*/ 0 h 8"/>
                  <a:gd name="T10" fmla="*/ 57 w 57"/>
                  <a:gd name="T11" fmla="*/ 4 h 8"/>
                  <a:gd name="T12" fmla="*/ 53 w 5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7" h="8">
                    <a:moveTo>
                      <a:pt x="53" y="8"/>
                    </a:moveTo>
                    <a:cubicBezTo>
                      <a:pt x="4" y="8"/>
                      <a:pt x="4" y="8"/>
                      <a:pt x="4" y="8"/>
                    </a:cubicBezTo>
                    <a:cubicBezTo>
                      <a:pt x="2" y="8"/>
                      <a:pt x="0" y="7"/>
                      <a:pt x="0" y="4"/>
                    </a:cubicBezTo>
                    <a:cubicBezTo>
                      <a:pt x="0" y="2"/>
                      <a:pt x="2" y="0"/>
                      <a:pt x="4" y="0"/>
                    </a:cubicBezTo>
                    <a:cubicBezTo>
                      <a:pt x="53" y="0"/>
                      <a:pt x="53" y="0"/>
                      <a:pt x="53" y="0"/>
                    </a:cubicBezTo>
                    <a:cubicBezTo>
                      <a:pt x="55" y="0"/>
                      <a:pt x="57" y="2"/>
                      <a:pt x="57" y="4"/>
                    </a:cubicBezTo>
                    <a:cubicBezTo>
                      <a:pt x="57" y="7"/>
                      <a:pt x="55" y="8"/>
                      <a:pt x="53" y="8"/>
                    </a:cubicBezTo>
                    <a:close/>
                  </a:path>
                </a:pathLst>
              </a:custGeom>
              <a:solidFill>
                <a:srgbClr val="CC4308"/>
              </a:solidFill>
              <a:ln>
                <a:noFill/>
              </a:ln>
            </p:spPr>
            <p:txBody>
              <a:bodyPr vert="horz" wrap="square" lIns="91440" tIns="45720" rIns="91440" bIns="45720" numCol="1" anchor="t" anchorCtr="0" compatLnSpc="1"/>
              <a:lstStyle/>
              <a:p>
                <a:endParaRPr lang="zh-CN" altLang="en-US"/>
              </a:p>
            </p:txBody>
          </p:sp>
        </p:grpSp>
      </p:grpSp>
      <p:sp>
        <p:nvSpPr>
          <p:cNvPr id="24" name="自由: 形状 34"/>
          <p:cNvSpPr/>
          <p:nvPr/>
        </p:nvSpPr>
        <p:spPr>
          <a:xfrm>
            <a:off x="1557454" y="1974114"/>
            <a:ext cx="291171" cy="400832"/>
          </a:xfrm>
          <a:custGeom>
            <a:avLst/>
            <a:gdLst>
              <a:gd name="connsiteX0" fmla="*/ 964504 w 964504"/>
              <a:gd name="connsiteY0" fmla="*/ 0 h 1327758"/>
              <a:gd name="connsiteX1" fmla="*/ 0 w 964504"/>
              <a:gd name="connsiteY1" fmla="*/ 663879 h 1327758"/>
              <a:gd name="connsiteX2" fmla="*/ 964504 w 964504"/>
              <a:gd name="connsiteY2" fmla="*/ 1327758 h 1327758"/>
            </a:gdLst>
            <a:ahLst/>
            <a:cxnLst>
              <a:cxn ang="0">
                <a:pos x="connsiteX0" y="connsiteY0"/>
              </a:cxn>
              <a:cxn ang="0">
                <a:pos x="connsiteX1" y="connsiteY1"/>
              </a:cxn>
              <a:cxn ang="0">
                <a:pos x="connsiteX2" y="connsiteY2"/>
              </a:cxn>
            </a:cxnLst>
            <a:rect l="l" t="t" r="r" b="b"/>
            <a:pathLst>
              <a:path w="964504" h="1327758">
                <a:moveTo>
                  <a:pt x="964504" y="0"/>
                </a:moveTo>
                <a:lnTo>
                  <a:pt x="0" y="663879"/>
                </a:lnTo>
                <a:lnTo>
                  <a:pt x="964504" y="1327758"/>
                </a:lnTo>
              </a:path>
            </a:pathLst>
          </a:cu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自由: 形状 35"/>
          <p:cNvSpPr/>
          <p:nvPr/>
        </p:nvSpPr>
        <p:spPr>
          <a:xfrm rot="10800000">
            <a:off x="3874769" y="1974114"/>
            <a:ext cx="291171" cy="400832"/>
          </a:xfrm>
          <a:custGeom>
            <a:avLst/>
            <a:gdLst>
              <a:gd name="connsiteX0" fmla="*/ 964504 w 964504"/>
              <a:gd name="connsiteY0" fmla="*/ 0 h 1327758"/>
              <a:gd name="connsiteX1" fmla="*/ 0 w 964504"/>
              <a:gd name="connsiteY1" fmla="*/ 663879 h 1327758"/>
              <a:gd name="connsiteX2" fmla="*/ 964504 w 964504"/>
              <a:gd name="connsiteY2" fmla="*/ 1327758 h 1327758"/>
            </a:gdLst>
            <a:ahLst/>
            <a:cxnLst>
              <a:cxn ang="0">
                <a:pos x="connsiteX0" y="connsiteY0"/>
              </a:cxn>
              <a:cxn ang="0">
                <a:pos x="connsiteX1" y="connsiteY1"/>
              </a:cxn>
              <a:cxn ang="0">
                <a:pos x="connsiteX2" y="connsiteY2"/>
              </a:cxn>
            </a:cxnLst>
            <a:rect l="l" t="t" r="r" b="b"/>
            <a:pathLst>
              <a:path w="964504" h="1327758">
                <a:moveTo>
                  <a:pt x="964504" y="0"/>
                </a:moveTo>
                <a:lnTo>
                  <a:pt x="0" y="663879"/>
                </a:lnTo>
                <a:lnTo>
                  <a:pt x="964504" y="1327758"/>
                </a:lnTo>
              </a:path>
            </a:pathLst>
          </a:cu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55770" y="3387001"/>
            <a:ext cx="6045122" cy="1754326"/>
          </a:xfrm>
          <a:prstGeom prst="rect">
            <a:avLst/>
          </a:prstGeom>
          <a:noFill/>
        </p:spPr>
        <p:txBody>
          <a:bodyPr wrap="square" rtlCol="0">
            <a:spAutoFit/>
          </a:bodyPr>
          <a:lstStyle/>
          <a:p>
            <a:r>
              <a:rPr lang="ja-JP" altLang="en-US" sz="3600">
                <a:solidFill>
                  <a:srgbClr val="3C4311"/>
                </a:solidFill>
              </a:rPr>
              <a:t>将来的には、あらゆる点を</a:t>
            </a:r>
            <a:endParaRPr lang="en-US" altLang="ja-JP" sz="3600" dirty="0">
              <a:solidFill>
                <a:srgbClr val="3C4311"/>
              </a:solidFill>
            </a:endParaRPr>
          </a:p>
          <a:p>
            <a:r>
              <a:rPr lang="ja-JP" altLang="en-US" sz="3600">
                <a:solidFill>
                  <a:srgbClr val="3C4311"/>
                </a:solidFill>
              </a:rPr>
              <a:t>評価してより実用的になるよう</a:t>
            </a:r>
            <a:endParaRPr lang="en-US" altLang="ja-JP" sz="3600" dirty="0">
              <a:solidFill>
                <a:srgbClr val="3C4311"/>
              </a:solidFill>
            </a:endParaRPr>
          </a:p>
          <a:p>
            <a:r>
              <a:rPr lang="ja-JP" altLang="en-US" sz="3600">
                <a:solidFill>
                  <a:srgbClr val="3C4311"/>
                </a:solidFill>
              </a:rPr>
              <a:t>改善が必要です。</a:t>
            </a:r>
            <a:endParaRPr lang="zh-CN" altLang="en-US" sz="3600" dirty="0">
              <a:solidFill>
                <a:srgbClr val="3C4311"/>
              </a:solidFill>
            </a:endParaRPr>
          </a:p>
        </p:txBody>
      </p:sp>
      <p:sp>
        <p:nvSpPr>
          <p:cNvPr id="31" name="矩形: 圆角 1"/>
          <p:cNvSpPr/>
          <p:nvPr/>
        </p:nvSpPr>
        <p:spPr>
          <a:xfrm>
            <a:off x="6300893" y="1881596"/>
            <a:ext cx="5233766" cy="342793"/>
          </a:xfrm>
          <a:prstGeom prst="roundRect">
            <a:avLst>
              <a:gd name="adj" fmla="val 50000"/>
            </a:avLst>
          </a:pr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2"/>
          <p:cNvSpPr/>
          <p:nvPr/>
        </p:nvSpPr>
        <p:spPr>
          <a:xfrm>
            <a:off x="9317300" y="1881596"/>
            <a:ext cx="2217359" cy="342793"/>
          </a:xfrm>
          <a:prstGeom prst="roundRect">
            <a:avLst>
              <a:gd name="adj" fmla="val 50000"/>
            </a:avLst>
          </a:prstGeom>
          <a:solidFill>
            <a:srgbClr val="CC430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操作のしやすさ</a:t>
            </a:r>
            <a:endParaRPr lang="zh-CN" altLang="en-US" dirty="0"/>
          </a:p>
        </p:txBody>
      </p:sp>
      <p:sp>
        <p:nvSpPr>
          <p:cNvPr id="33" name="矩形: 圆角 13"/>
          <p:cNvSpPr/>
          <p:nvPr/>
        </p:nvSpPr>
        <p:spPr>
          <a:xfrm>
            <a:off x="6300893" y="2930347"/>
            <a:ext cx="5233766" cy="342793"/>
          </a:xfrm>
          <a:prstGeom prst="roundRect">
            <a:avLst>
              <a:gd name="adj" fmla="val 50000"/>
            </a:avLst>
          </a:pr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14"/>
          <p:cNvSpPr/>
          <p:nvPr/>
        </p:nvSpPr>
        <p:spPr>
          <a:xfrm>
            <a:off x="8757967" y="2930347"/>
            <a:ext cx="2776692" cy="342793"/>
          </a:xfrm>
          <a:prstGeom prst="roundRect">
            <a:avLst>
              <a:gd name="adj" fmla="val 50000"/>
            </a:avLst>
          </a:prstGeom>
          <a:solidFill>
            <a:srgbClr val="CC430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飲酒状態</a:t>
            </a:r>
            <a:endParaRPr lang="zh-CN" altLang="en-US" dirty="0"/>
          </a:p>
        </p:txBody>
      </p:sp>
      <p:sp>
        <p:nvSpPr>
          <p:cNvPr id="35" name="椭圆 34"/>
          <p:cNvSpPr/>
          <p:nvPr/>
        </p:nvSpPr>
        <p:spPr>
          <a:xfrm>
            <a:off x="11174231" y="2761542"/>
            <a:ext cx="649227" cy="649227"/>
          </a:xfrm>
          <a:prstGeom prst="ellipse">
            <a:avLst/>
          </a:prstGeom>
          <a:solidFill>
            <a:srgbClr val="CC4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p:cNvSpPr/>
          <p:nvPr/>
        </p:nvSpPr>
        <p:spPr>
          <a:xfrm rot="21332799">
            <a:off x="8548869" y="2835214"/>
            <a:ext cx="501882" cy="501882"/>
          </a:xfrm>
          <a:prstGeom prst="arc">
            <a:avLst>
              <a:gd name="adj1" fmla="val 16200000"/>
              <a:gd name="adj2" fmla="val 5927613"/>
            </a:avLst>
          </a:prstGeom>
          <a:ln w="44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椭圆 36"/>
          <p:cNvSpPr/>
          <p:nvPr/>
        </p:nvSpPr>
        <p:spPr>
          <a:xfrm>
            <a:off x="11174231" y="1712791"/>
            <a:ext cx="649227" cy="649227"/>
          </a:xfrm>
          <a:prstGeom prst="ellipse">
            <a:avLst/>
          </a:prstGeom>
          <a:solidFill>
            <a:srgbClr val="CC4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弧形 37"/>
          <p:cNvSpPr/>
          <p:nvPr/>
        </p:nvSpPr>
        <p:spPr>
          <a:xfrm rot="21332799">
            <a:off x="9091450" y="1786463"/>
            <a:ext cx="501882" cy="501882"/>
          </a:xfrm>
          <a:prstGeom prst="arc">
            <a:avLst>
              <a:gd name="adj1" fmla="val 16200000"/>
              <a:gd name="adj2" fmla="val 950034"/>
            </a:avLst>
          </a:prstGeom>
          <a:ln w="44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圆角 17"/>
          <p:cNvSpPr/>
          <p:nvPr/>
        </p:nvSpPr>
        <p:spPr>
          <a:xfrm>
            <a:off x="6300893" y="3979097"/>
            <a:ext cx="5233766" cy="342793"/>
          </a:xfrm>
          <a:prstGeom prst="roundRect">
            <a:avLst>
              <a:gd name="adj" fmla="val 50000"/>
            </a:avLst>
          </a:pr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18"/>
          <p:cNvSpPr/>
          <p:nvPr/>
        </p:nvSpPr>
        <p:spPr>
          <a:xfrm>
            <a:off x="7599348" y="3979097"/>
            <a:ext cx="3935312" cy="342793"/>
          </a:xfrm>
          <a:prstGeom prst="roundRect">
            <a:avLst>
              <a:gd name="adj" fmla="val 50000"/>
            </a:avLst>
          </a:prstGeom>
          <a:solidFill>
            <a:srgbClr val="CC430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応答速度</a:t>
            </a:r>
            <a:endParaRPr lang="zh-CN" altLang="en-US" dirty="0"/>
          </a:p>
        </p:txBody>
      </p:sp>
      <p:sp>
        <p:nvSpPr>
          <p:cNvPr id="41" name="椭圆 40"/>
          <p:cNvSpPr/>
          <p:nvPr/>
        </p:nvSpPr>
        <p:spPr>
          <a:xfrm>
            <a:off x="11174230" y="3810293"/>
            <a:ext cx="649227" cy="649227"/>
          </a:xfrm>
          <a:prstGeom prst="ellipse">
            <a:avLst/>
          </a:prstGeom>
          <a:solidFill>
            <a:srgbClr val="CC4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弧形 41"/>
          <p:cNvSpPr/>
          <p:nvPr/>
        </p:nvSpPr>
        <p:spPr>
          <a:xfrm rot="21332799">
            <a:off x="7500118" y="3883965"/>
            <a:ext cx="501882" cy="501882"/>
          </a:xfrm>
          <a:prstGeom prst="arc">
            <a:avLst>
              <a:gd name="adj1" fmla="val 16200000"/>
              <a:gd name="adj2" fmla="val 9092751"/>
            </a:avLst>
          </a:prstGeom>
          <a:ln w="44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矩形: 圆角 21"/>
          <p:cNvSpPr/>
          <p:nvPr/>
        </p:nvSpPr>
        <p:spPr>
          <a:xfrm>
            <a:off x="6300893" y="5059024"/>
            <a:ext cx="5233766" cy="342793"/>
          </a:xfrm>
          <a:prstGeom prst="roundRect">
            <a:avLst>
              <a:gd name="adj" fmla="val 50000"/>
            </a:avLst>
          </a:prstGeom>
          <a:noFill/>
          <a:ln>
            <a:solidFill>
              <a:srgbClr val="CC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22"/>
          <p:cNvSpPr/>
          <p:nvPr/>
        </p:nvSpPr>
        <p:spPr>
          <a:xfrm>
            <a:off x="10006479" y="5059024"/>
            <a:ext cx="1528181" cy="342793"/>
          </a:xfrm>
          <a:prstGeom prst="roundRect">
            <a:avLst>
              <a:gd name="adj" fmla="val 50000"/>
            </a:avLst>
          </a:prstGeom>
          <a:solidFill>
            <a:srgbClr val="CC430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説明</a:t>
            </a:r>
            <a:endParaRPr lang="zh-CN" altLang="en-US" dirty="0"/>
          </a:p>
        </p:txBody>
      </p:sp>
      <p:sp>
        <p:nvSpPr>
          <p:cNvPr id="45" name="椭圆 44"/>
          <p:cNvSpPr/>
          <p:nvPr/>
        </p:nvSpPr>
        <p:spPr>
          <a:xfrm>
            <a:off x="11174229" y="4890219"/>
            <a:ext cx="649227" cy="649227"/>
          </a:xfrm>
          <a:prstGeom prst="ellipse">
            <a:avLst/>
          </a:prstGeom>
          <a:solidFill>
            <a:srgbClr val="CC4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p:cNvSpPr/>
          <p:nvPr/>
        </p:nvSpPr>
        <p:spPr>
          <a:xfrm rot="21332799">
            <a:off x="9687512" y="4963891"/>
            <a:ext cx="501882" cy="501882"/>
          </a:xfrm>
          <a:prstGeom prst="arc">
            <a:avLst>
              <a:gd name="adj1" fmla="val 16200000"/>
              <a:gd name="adj2" fmla="val 20587339"/>
            </a:avLst>
          </a:prstGeom>
          <a:ln w="444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スライド番号プレースホルダー 3">
            <a:extLst>
              <a:ext uri="{FF2B5EF4-FFF2-40B4-BE49-F238E27FC236}">
                <a16:creationId xmlns:a16="http://schemas.microsoft.com/office/drawing/2014/main" id="{8B870725-685A-8147-9B3F-936F0149B3F0}"/>
              </a:ext>
            </a:extLst>
          </p:cNvPr>
          <p:cNvSpPr>
            <a:spLocks noGrp="1"/>
          </p:cNvSpPr>
          <p:nvPr>
            <p:ph type="sldNum" sz="quarter" idx="12"/>
          </p:nvPr>
        </p:nvSpPr>
        <p:spPr>
          <a:xfrm>
            <a:off x="10773655" y="5928431"/>
            <a:ext cx="764215" cy="365125"/>
          </a:xfrm>
        </p:spPr>
        <p:txBody>
          <a:bodyPr/>
          <a:lstStyle/>
          <a:p>
            <a:r>
              <a:rPr kumimoji="1" lang="en-US" altLang="ja-JP" sz="1800" dirty="0"/>
              <a:t>14</a:t>
            </a:r>
            <a:endParaRPr kumimoji="1" lang="ja-JP" altLang="en-US" sz="1800"/>
          </a:p>
        </p:txBody>
      </p:sp>
    </p:spTree>
    <p:extLst>
      <p:ext uri="{BB962C8B-B14F-4D97-AF65-F5344CB8AC3E}">
        <p14:creationId xmlns:p14="http://schemas.microsoft.com/office/powerpoint/2010/main" val="181651075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6512A5-AC19-C34C-8422-A297C01CA2C7}"/>
              </a:ext>
            </a:extLst>
          </p:cNvPr>
          <p:cNvSpPr>
            <a:spLocks noGrp="1"/>
          </p:cNvSpPr>
          <p:nvPr>
            <p:ph type="title"/>
          </p:nvPr>
        </p:nvSpPr>
        <p:spPr>
          <a:xfrm>
            <a:off x="913149" y="166961"/>
            <a:ext cx="10364451" cy="1596177"/>
          </a:xfrm>
        </p:spPr>
        <p:txBody>
          <a:bodyPr>
            <a:normAutofit/>
          </a:bodyPr>
          <a:lstStyle/>
          <a:p>
            <a:r>
              <a:rPr kumimoji="1" lang="ja-JP" altLang="en-US" sz="5400"/>
              <a:t>まとめ</a:t>
            </a:r>
          </a:p>
        </p:txBody>
      </p:sp>
      <p:sp>
        <p:nvSpPr>
          <p:cNvPr id="3" name="コンテンツ プレースホルダー 2">
            <a:extLst>
              <a:ext uri="{FF2B5EF4-FFF2-40B4-BE49-F238E27FC236}">
                <a16:creationId xmlns:a16="http://schemas.microsoft.com/office/drawing/2014/main" id="{787A09BA-E186-3046-BD7C-9613C6F26D65}"/>
              </a:ext>
            </a:extLst>
          </p:cNvPr>
          <p:cNvSpPr>
            <a:spLocks noGrp="1"/>
          </p:cNvSpPr>
          <p:nvPr>
            <p:ph sz="quarter" idx="13"/>
          </p:nvPr>
        </p:nvSpPr>
        <p:spPr>
          <a:xfrm>
            <a:off x="913774" y="1763138"/>
            <a:ext cx="10363826" cy="4028061"/>
          </a:xfrm>
        </p:spPr>
        <p:txBody>
          <a:bodyPr>
            <a:normAutofit/>
          </a:bodyPr>
          <a:lstStyle/>
          <a:p>
            <a:pPr marL="0" indent="0">
              <a:buNone/>
            </a:pPr>
            <a:r>
              <a:rPr lang="ja-JP" altLang="en-US" sz="3600"/>
              <a:t>このアプリを使ってもらうことで、簡単にお酒の適正量を知ることができる</a:t>
            </a:r>
            <a:endParaRPr lang="en-US" altLang="ja-JP" sz="3600" dirty="0"/>
          </a:p>
          <a:p>
            <a:pPr marL="0" indent="0">
              <a:buNone/>
            </a:pPr>
            <a:r>
              <a:rPr kumimoji="1" lang="ja-JP" altLang="en-US" sz="3600"/>
              <a:t>これをきっかけに、お酒の面から</a:t>
            </a:r>
            <a:r>
              <a:rPr kumimoji="1" lang="ja-JP" altLang="en-US" sz="3600">
                <a:solidFill>
                  <a:srgbClr val="00893F"/>
                </a:solidFill>
              </a:rPr>
              <a:t>生活習慣</a:t>
            </a:r>
            <a:r>
              <a:rPr kumimoji="1" lang="ja-JP" altLang="en-US" sz="3600"/>
              <a:t>を改善し、</a:t>
            </a:r>
            <a:r>
              <a:rPr kumimoji="1" lang="ja-JP" altLang="en-US" sz="3600">
                <a:solidFill>
                  <a:srgbClr val="A50001"/>
                </a:solidFill>
              </a:rPr>
              <a:t>健康寿命</a:t>
            </a:r>
            <a:r>
              <a:rPr kumimoji="1" lang="ja-JP" altLang="en-US" sz="3600"/>
              <a:t>の増加につながってほしい</a:t>
            </a:r>
          </a:p>
        </p:txBody>
      </p:sp>
      <p:sp>
        <p:nvSpPr>
          <p:cNvPr id="4" name="スライド番号プレースホルダー 3">
            <a:extLst>
              <a:ext uri="{FF2B5EF4-FFF2-40B4-BE49-F238E27FC236}">
                <a16:creationId xmlns:a16="http://schemas.microsoft.com/office/drawing/2014/main" id="{F1B13437-E730-A944-95BF-289E1B1E58BA}"/>
              </a:ext>
            </a:extLst>
          </p:cNvPr>
          <p:cNvSpPr>
            <a:spLocks noGrp="1"/>
          </p:cNvSpPr>
          <p:nvPr>
            <p:ph type="sldNum" sz="quarter" idx="12"/>
          </p:nvPr>
        </p:nvSpPr>
        <p:spPr>
          <a:xfrm>
            <a:off x="10773655" y="5928431"/>
            <a:ext cx="764215" cy="365125"/>
          </a:xfrm>
        </p:spPr>
        <p:txBody>
          <a:bodyPr/>
          <a:lstStyle/>
          <a:p>
            <a:r>
              <a:rPr kumimoji="1" lang="en-US" altLang="ja-JP" dirty="0"/>
              <a:t>15</a:t>
            </a:r>
            <a:endParaRPr kumimoji="1" lang="ja-JP" altLang="en-US"/>
          </a:p>
        </p:txBody>
      </p:sp>
    </p:spTree>
    <p:extLst>
      <p:ext uri="{BB962C8B-B14F-4D97-AF65-F5344CB8AC3E}">
        <p14:creationId xmlns:p14="http://schemas.microsoft.com/office/powerpoint/2010/main" val="2949648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054E2-B8D1-9144-B592-AA46196C093D}"/>
              </a:ext>
            </a:extLst>
          </p:cNvPr>
          <p:cNvSpPr>
            <a:spLocks noGrp="1"/>
          </p:cNvSpPr>
          <p:nvPr>
            <p:ph type="title"/>
          </p:nvPr>
        </p:nvSpPr>
        <p:spPr>
          <a:xfrm>
            <a:off x="913774" y="2630911"/>
            <a:ext cx="10364451" cy="1596177"/>
          </a:xfrm>
        </p:spPr>
        <p:txBody>
          <a:bodyPr>
            <a:normAutofit/>
          </a:bodyPr>
          <a:lstStyle/>
          <a:p>
            <a:r>
              <a:rPr kumimoji="1" lang="ja-JP" altLang="en-US" sz="4800"/>
              <a:t>ご静聴ありがとうございました。</a:t>
            </a:r>
          </a:p>
        </p:txBody>
      </p:sp>
    </p:spTree>
    <p:extLst>
      <p:ext uri="{BB962C8B-B14F-4D97-AF65-F5344CB8AC3E}">
        <p14:creationId xmlns:p14="http://schemas.microsoft.com/office/powerpoint/2010/main" val="154126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49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AFC03A-C019-2640-BE59-8BA2088F92A3}"/>
              </a:ext>
            </a:extLst>
          </p:cNvPr>
          <p:cNvSpPr>
            <a:spLocks noGrp="1"/>
          </p:cNvSpPr>
          <p:nvPr>
            <p:ph type="title"/>
          </p:nvPr>
        </p:nvSpPr>
        <p:spPr>
          <a:xfrm>
            <a:off x="913775" y="469661"/>
            <a:ext cx="10364451" cy="1596177"/>
          </a:xfrm>
        </p:spPr>
        <p:txBody>
          <a:bodyPr>
            <a:noAutofit/>
          </a:bodyPr>
          <a:lstStyle/>
          <a:p>
            <a:r>
              <a:rPr lang="ja-JP" altLang="en-US" sz="5400"/>
              <a:t>作ったものを一言でまとめると</a:t>
            </a:r>
            <a:endParaRPr kumimoji="1" lang="ja-JP" altLang="en-US" sz="5400"/>
          </a:p>
        </p:txBody>
      </p:sp>
      <p:sp>
        <p:nvSpPr>
          <p:cNvPr id="3" name="コンテンツ プレースホルダー 2">
            <a:extLst>
              <a:ext uri="{FF2B5EF4-FFF2-40B4-BE49-F238E27FC236}">
                <a16:creationId xmlns:a16="http://schemas.microsoft.com/office/drawing/2014/main" id="{3DC64073-EB66-FC4F-9C5F-11C21B34ED1E}"/>
              </a:ext>
            </a:extLst>
          </p:cNvPr>
          <p:cNvSpPr>
            <a:spLocks noGrp="1"/>
          </p:cNvSpPr>
          <p:nvPr>
            <p:ph sz="quarter" idx="13"/>
          </p:nvPr>
        </p:nvSpPr>
        <p:spPr>
          <a:xfrm>
            <a:off x="913775" y="2347544"/>
            <a:ext cx="10363826" cy="3424107"/>
          </a:xfrm>
        </p:spPr>
        <p:txBody>
          <a:bodyPr>
            <a:normAutofit/>
          </a:bodyPr>
          <a:lstStyle/>
          <a:p>
            <a:pPr marL="0" indent="0">
              <a:buNone/>
            </a:pPr>
            <a:r>
              <a:rPr lang="ja-JP" altLang="en-US" sz="4400"/>
              <a:t>画像認識を用いてお酒を認識し、それを記録して自分の健康状態を管理するアプリ</a:t>
            </a:r>
            <a:endParaRPr kumimoji="1" lang="ja-JP" altLang="en-US" sz="4400"/>
          </a:p>
        </p:txBody>
      </p:sp>
      <p:sp>
        <p:nvSpPr>
          <p:cNvPr id="4" name="スライド番号プレースホルダー 3">
            <a:extLst>
              <a:ext uri="{FF2B5EF4-FFF2-40B4-BE49-F238E27FC236}">
                <a16:creationId xmlns:a16="http://schemas.microsoft.com/office/drawing/2014/main" id="{BAF1C1D1-BF8F-8043-9080-5941846CDD36}"/>
              </a:ext>
            </a:extLst>
          </p:cNvPr>
          <p:cNvSpPr>
            <a:spLocks noGrp="1"/>
          </p:cNvSpPr>
          <p:nvPr>
            <p:ph type="sldNum" sz="quarter" idx="12"/>
          </p:nvPr>
        </p:nvSpPr>
        <p:spPr>
          <a:xfrm>
            <a:off x="10895493" y="6205776"/>
            <a:ext cx="764215" cy="365125"/>
          </a:xfrm>
        </p:spPr>
        <p:txBody>
          <a:bodyPr/>
          <a:lstStyle/>
          <a:p>
            <a:r>
              <a:rPr kumimoji="1" lang="en-US" altLang="ja-JP" dirty="0"/>
              <a:t>2</a:t>
            </a:r>
            <a:endParaRPr kumimoji="1" lang="ja-JP" altLang="en-US"/>
          </a:p>
        </p:txBody>
      </p:sp>
    </p:spTree>
    <p:extLst>
      <p:ext uri="{BB962C8B-B14F-4D97-AF65-F5344CB8AC3E}">
        <p14:creationId xmlns:p14="http://schemas.microsoft.com/office/powerpoint/2010/main" val="335992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0800000">
            <a:off x="5352211" y="666994"/>
            <a:ext cx="1103354" cy="1035176"/>
            <a:chOff x="4945362" y="4289553"/>
            <a:chExt cx="1103354" cy="1035176"/>
          </a:xfrm>
        </p:grpSpPr>
        <p:sp>
          <p:nvSpPr>
            <p:cNvPr id="3" name="任意多边形 54"/>
            <p:cNvSpPr/>
            <p:nvPr/>
          </p:nvSpPr>
          <p:spPr>
            <a:xfrm>
              <a:off x="4945362" y="5004937"/>
              <a:ext cx="1103354" cy="319792"/>
            </a:xfrm>
            <a:custGeom>
              <a:avLst/>
              <a:gdLst>
                <a:gd name="connsiteX0" fmla="*/ 349322 w 2106202"/>
                <a:gd name="connsiteY0" fmla="*/ 0 h 585627"/>
                <a:gd name="connsiteX1" fmla="*/ 0 w 2106202"/>
                <a:gd name="connsiteY1" fmla="*/ 585627 h 585627"/>
                <a:gd name="connsiteX2" fmla="*/ 2106202 w 2106202"/>
                <a:gd name="connsiteY2" fmla="*/ 585627 h 585627"/>
                <a:gd name="connsiteX3" fmla="*/ 1746607 w 2106202"/>
                <a:gd name="connsiteY3" fmla="*/ 0 h 585627"/>
              </a:gdLst>
              <a:ahLst/>
              <a:cxnLst>
                <a:cxn ang="0">
                  <a:pos x="connsiteX0" y="connsiteY0"/>
                </a:cxn>
                <a:cxn ang="0">
                  <a:pos x="connsiteX1" y="connsiteY1"/>
                </a:cxn>
                <a:cxn ang="0">
                  <a:pos x="connsiteX2" y="connsiteY2"/>
                </a:cxn>
                <a:cxn ang="0">
                  <a:pos x="connsiteX3" y="connsiteY3"/>
                </a:cxn>
              </a:cxnLst>
              <a:rect l="l" t="t" r="r" b="b"/>
              <a:pathLst>
                <a:path w="2106202" h="585627">
                  <a:moveTo>
                    <a:pt x="349322" y="0"/>
                  </a:moveTo>
                  <a:lnTo>
                    <a:pt x="0" y="585627"/>
                  </a:lnTo>
                  <a:lnTo>
                    <a:pt x="2106202" y="585627"/>
                  </a:lnTo>
                  <a:lnTo>
                    <a:pt x="1746607" y="0"/>
                  </a:lnTo>
                </a:path>
              </a:pathLst>
            </a:custGeom>
            <a:noFill/>
            <a:ln w="1905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55"/>
            <p:cNvSpPr/>
            <p:nvPr/>
          </p:nvSpPr>
          <p:spPr>
            <a:xfrm>
              <a:off x="5312690" y="4289553"/>
              <a:ext cx="359271" cy="313062"/>
            </a:xfrm>
            <a:custGeom>
              <a:avLst/>
              <a:gdLst>
                <a:gd name="connsiteX0" fmla="*/ 0 w 667820"/>
                <a:gd name="connsiteY0" fmla="*/ 544530 h 565078"/>
                <a:gd name="connsiteX1" fmla="*/ 339047 w 667820"/>
                <a:gd name="connsiteY1" fmla="*/ 0 h 565078"/>
                <a:gd name="connsiteX2" fmla="*/ 667820 w 667820"/>
                <a:gd name="connsiteY2" fmla="*/ 565078 h 565078"/>
                <a:gd name="connsiteX0-1" fmla="*/ 0 w 691813"/>
                <a:gd name="connsiteY0-2" fmla="*/ 590564 h 590564"/>
                <a:gd name="connsiteX1-3" fmla="*/ 363040 w 691813"/>
                <a:gd name="connsiteY1-4" fmla="*/ 0 h 590564"/>
                <a:gd name="connsiteX2-5" fmla="*/ 691813 w 691813"/>
                <a:gd name="connsiteY2-6" fmla="*/ 565078 h 590564"/>
                <a:gd name="connsiteX0-7" fmla="*/ 0 w 685815"/>
                <a:gd name="connsiteY0-8" fmla="*/ 573301 h 573301"/>
                <a:gd name="connsiteX1-9" fmla="*/ 357042 w 685815"/>
                <a:gd name="connsiteY1-10" fmla="*/ 0 h 573301"/>
                <a:gd name="connsiteX2-11" fmla="*/ 685815 w 685815"/>
                <a:gd name="connsiteY2-12" fmla="*/ 565078 h 573301"/>
              </a:gdLst>
              <a:ahLst/>
              <a:cxnLst>
                <a:cxn ang="0">
                  <a:pos x="connsiteX0-1" y="connsiteY0-2"/>
                </a:cxn>
                <a:cxn ang="0">
                  <a:pos x="connsiteX1-3" y="connsiteY1-4"/>
                </a:cxn>
                <a:cxn ang="0">
                  <a:pos x="connsiteX2-5" y="connsiteY2-6"/>
                </a:cxn>
              </a:cxnLst>
              <a:rect l="l" t="t" r="r" b="b"/>
              <a:pathLst>
                <a:path w="685815" h="573301">
                  <a:moveTo>
                    <a:pt x="0" y="573301"/>
                  </a:moveTo>
                  <a:lnTo>
                    <a:pt x="357042" y="0"/>
                  </a:lnTo>
                  <a:lnTo>
                    <a:pt x="685815" y="565078"/>
                  </a:lnTo>
                </a:path>
              </a:pathLst>
            </a:custGeom>
            <a:noFill/>
            <a:ln w="19050">
              <a:solidFill>
                <a:srgbClr val="3C43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009290" y="957114"/>
            <a:ext cx="3717890" cy="461665"/>
          </a:xfrm>
          <a:prstGeom prst="rect">
            <a:avLst/>
          </a:prstGeom>
          <a:noFill/>
        </p:spPr>
        <p:txBody>
          <a:bodyPr wrap="square" rtlCol="0">
            <a:spAutoFit/>
          </a:bodyPr>
          <a:lstStyle/>
          <a:p>
            <a:pPr algn="ctr"/>
            <a:r>
              <a:rPr lang="ja-JP" altLang="en-US" sz="2400" b="1">
                <a:solidFill>
                  <a:srgbClr val="3C4311"/>
                </a:solidFill>
              </a:rPr>
              <a:t>アプリケーションの概要</a:t>
            </a:r>
            <a:endParaRPr lang="zh-CN" altLang="en-US" sz="2400" b="1" dirty="0">
              <a:solidFill>
                <a:srgbClr val="3C4311"/>
              </a:solidFill>
            </a:endParaRPr>
          </a:p>
        </p:txBody>
      </p:sp>
      <p:grpSp>
        <p:nvGrpSpPr>
          <p:cNvPr id="14" name="组合 13"/>
          <p:cNvGrpSpPr/>
          <p:nvPr/>
        </p:nvGrpSpPr>
        <p:grpSpPr>
          <a:xfrm>
            <a:off x="1403016" y="1587896"/>
            <a:ext cx="5908295" cy="2318429"/>
            <a:chOff x="1501269" y="1736712"/>
            <a:chExt cx="5908295" cy="2318429"/>
          </a:xfrm>
        </p:grpSpPr>
        <p:sp>
          <p:nvSpPr>
            <p:cNvPr id="6" name="弧形 5"/>
            <p:cNvSpPr/>
            <p:nvPr/>
          </p:nvSpPr>
          <p:spPr>
            <a:xfrm>
              <a:off x="1501269" y="1875827"/>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 name="图片 11"/>
            <p:cNvPicPr>
              <a:picLocks noChangeAspect="1"/>
            </p:cNvPicPr>
            <p:nvPr/>
          </p:nvPicPr>
          <p:blipFill>
            <a:blip r:embed="rId2" cstate="email"/>
            <a:stretch>
              <a:fillRect/>
            </a:stretch>
          </p:blipFill>
          <p:spPr>
            <a:xfrm>
              <a:off x="6870712" y="3516289"/>
              <a:ext cx="538852" cy="538852"/>
            </a:xfrm>
            <a:prstGeom prst="rect">
              <a:avLst/>
            </a:prstGeom>
          </p:spPr>
        </p:pic>
        <p:cxnSp>
          <p:nvCxnSpPr>
            <p:cNvPr id="18" name="直接连接符 17"/>
            <p:cNvCxnSpPr/>
            <p:nvPr/>
          </p:nvCxnSpPr>
          <p:spPr>
            <a:xfrm>
              <a:off x="2272996" y="2266241"/>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519906" y="1736712"/>
              <a:ext cx="2080009" cy="461665"/>
            </a:xfrm>
            <a:prstGeom prst="rect">
              <a:avLst/>
            </a:prstGeom>
            <a:noFill/>
          </p:spPr>
          <p:txBody>
            <a:bodyPr wrap="square" rtlCol="0">
              <a:spAutoFit/>
            </a:bodyPr>
            <a:lstStyle/>
            <a:p>
              <a:r>
                <a:rPr lang="ja-JP" altLang="en-US" sz="2400">
                  <a:solidFill>
                    <a:srgbClr val="3C4311"/>
                  </a:solidFill>
                </a:rPr>
                <a:t>画像認識技術</a:t>
              </a:r>
              <a:endParaRPr lang="zh-CN" altLang="en-US" sz="2400" dirty="0">
                <a:solidFill>
                  <a:srgbClr val="3C4311"/>
                </a:solidFill>
              </a:endParaRPr>
            </a:p>
          </p:txBody>
        </p:sp>
        <p:sp>
          <p:nvSpPr>
            <p:cNvPr id="20" name="文本框 19"/>
            <p:cNvSpPr txBox="1"/>
            <p:nvPr/>
          </p:nvSpPr>
          <p:spPr>
            <a:xfrm>
              <a:off x="2260671" y="2391230"/>
              <a:ext cx="3033849" cy="646331"/>
            </a:xfrm>
            <a:prstGeom prst="rect">
              <a:avLst/>
            </a:prstGeom>
            <a:noFill/>
          </p:spPr>
          <p:txBody>
            <a:bodyPr wrap="square" rtlCol="0">
              <a:spAutoFit/>
            </a:bodyPr>
            <a:lstStyle/>
            <a:p>
              <a:r>
                <a:rPr lang="ja-JP" altLang="en-US">
                  <a:solidFill>
                    <a:srgbClr val="3C4311"/>
                  </a:solidFill>
                </a:rPr>
                <a:t>写真を撮るだけで、お酒の情報を自動入力してくれます。</a:t>
              </a:r>
              <a:endParaRPr lang="zh-CN" altLang="en-US" dirty="0">
                <a:solidFill>
                  <a:srgbClr val="3C4311"/>
                </a:solidFill>
              </a:endParaRPr>
            </a:p>
          </p:txBody>
        </p:sp>
        <p:sp>
          <p:nvSpPr>
            <p:cNvPr id="36" name="椭圆 35"/>
            <p:cNvSpPr/>
            <p:nvPr/>
          </p:nvSpPr>
          <p:spPr>
            <a:xfrm>
              <a:off x="2227825" y="2211153"/>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501269" y="3191721"/>
            <a:ext cx="4033323" cy="1227481"/>
            <a:chOff x="1501269" y="3191721"/>
            <a:chExt cx="4033323" cy="1227481"/>
          </a:xfrm>
        </p:grpSpPr>
        <p:pic>
          <p:nvPicPr>
            <p:cNvPr id="7" name="图片 6"/>
            <p:cNvPicPr>
              <a:picLocks noChangeAspect="1"/>
            </p:cNvPicPr>
            <p:nvPr/>
          </p:nvPicPr>
          <p:blipFill>
            <a:blip r:embed="rId3" cstate="email"/>
            <a:stretch>
              <a:fillRect/>
            </a:stretch>
          </p:blipFill>
          <p:spPr>
            <a:xfrm>
              <a:off x="1642289" y="3430111"/>
              <a:ext cx="488140" cy="488140"/>
            </a:xfrm>
            <a:prstGeom prst="rect">
              <a:avLst/>
            </a:prstGeom>
          </p:spPr>
        </p:pic>
        <p:sp>
          <p:nvSpPr>
            <p:cNvPr id="13" name="弧形 12"/>
            <p:cNvSpPr/>
            <p:nvPr/>
          </p:nvSpPr>
          <p:spPr>
            <a:xfrm>
              <a:off x="1501269" y="3241654"/>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p:cNvCxnSpPr/>
            <p:nvPr/>
          </p:nvCxnSpPr>
          <p:spPr>
            <a:xfrm>
              <a:off x="2272996" y="3647882"/>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2260671" y="3772871"/>
              <a:ext cx="3033849" cy="646331"/>
            </a:xfrm>
            <a:prstGeom prst="rect">
              <a:avLst/>
            </a:prstGeom>
            <a:noFill/>
          </p:spPr>
          <p:txBody>
            <a:bodyPr wrap="square" rtlCol="0">
              <a:spAutoFit/>
            </a:bodyPr>
            <a:lstStyle/>
            <a:p>
              <a:r>
                <a:rPr lang="ja-JP" altLang="en-US">
                  <a:solidFill>
                    <a:srgbClr val="3C4311"/>
                  </a:solidFill>
                </a:rPr>
                <a:t>今の計算された飲酒状態に適切な注意喚起を促します。</a:t>
              </a:r>
              <a:endParaRPr lang="zh-CN" altLang="en-US" dirty="0">
                <a:solidFill>
                  <a:srgbClr val="3C4311"/>
                </a:solidFill>
              </a:endParaRPr>
            </a:p>
          </p:txBody>
        </p:sp>
        <p:sp>
          <p:nvSpPr>
            <p:cNvPr id="37" name="椭圆 36"/>
            <p:cNvSpPr/>
            <p:nvPr/>
          </p:nvSpPr>
          <p:spPr>
            <a:xfrm>
              <a:off x="2227825" y="3603810"/>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271449" y="3191721"/>
              <a:ext cx="3263143" cy="461665"/>
            </a:xfrm>
            <a:prstGeom prst="rect">
              <a:avLst/>
            </a:prstGeom>
            <a:noFill/>
          </p:spPr>
          <p:txBody>
            <a:bodyPr wrap="square" rtlCol="0">
              <a:spAutoFit/>
            </a:bodyPr>
            <a:lstStyle/>
            <a:p>
              <a:r>
                <a:rPr lang="ja-JP" altLang="en-US" sz="2400">
                  <a:solidFill>
                    <a:srgbClr val="3C4311"/>
                  </a:solidFill>
                </a:rPr>
                <a:t>飲酒状態での注意喚起</a:t>
              </a:r>
              <a:endParaRPr lang="zh-CN" altLang="en-US" sz="2400" dirty="0">
                <a:solidFill>
                  <a:srgbClr val="3C4311"/>
                </a:solidFill>
              </a:endParaRPr>
            </a:p>
          </p:txBody>
        </p:sp>
      </p:grpSp>
      <p:grpSp>
        <p:nvGrpSpPr>
          <p:cNvPr id="16" name="组合 15"/>
          <p:cNvGrpSpPr/>
          <p:nvPr/>
        </p:nvGrpSpPr>
        <p:grpSpPr>
          <a:xfrm>
            <a:off x="6609367" y="1760470"/>
            <a:ext cx="3971547" cy="1281084"/>
            <a:chOff x="6609367" y="1760470"/>
            <a:chExt cx="3971547" cy="1281084"/>
          </a:xfrm>
        </p:grpSpPr>
        <p:pic>
          <p:nvPicPr>
            <p:cNvPr id="10" name="图片 9"/>
            <p:cNvPicPr>
              <a:picLocks noChangeAspect="1"/>
            </p:cNvPicPr>
            <p:nvPr/>
          </p:nvPicPr>
          <p:blipFill>
            <a:blip r:embed="rId4" cstate="email"/>
            <a:stretch>
              <a:fillRect/>
            </a:stretch>
          </p:blipFill>
          <p:spPr>
            <a:xfrm>
              <a:off x="6657408" y="1929824"/>
              <a:ext cx="669796" cy="669796"/>
            </a:xfrm>
            <a:prstGeom prst="rect">
              <a:avLst/>
            </a:prstGeom>
          </p:spPr>
        </p:pic>
        <p:sp>
          <p:nvSpPr>
            <p:cNvPr id="15" name="弧形 14"/>
            <p:cNvSpPr/>
            <p:nvPr/>
          </p:nvSpPr>
          <p:spPr>
            <a:xfrm>
              <a:off x="6609367" y="1879820"/>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连接符 26"/>
            <p:cNvCxnSpPr/>
            <p:nvPr/>
          </p:nvCxnSpPr>
          <p:spPr>
            <a:xfrm>
              <a:off x="7389903" y="2270234"/>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7377578" y="2395223"/>
              <a:ext cx="3203336" cy="646331"/>
            </a:xfrm>
            <a:prstGeom prst="rect">
              <a:avLst/>
            </a:prstGeom>
            <a:noFill/>
          </p:spPr>
          <p:txBody>
            <a:bodyPr wrap="square" rtlCol="0">
              <a:spAutoFit/>
            </a:bodyPr>
            <a:lstStyle/>
            <a:p>
              <a:r>
                <a:rPr lang="ja-JP" altLang="en-US">
                  <a:solidFill>
                    <a:srgbClr val="3C4311"/>
                  </a:solidFill>
                </a:rPr>
                <a:t>あなたが飲んだお酒の種類や量をわかりやすく保存します。</a:t>
              </a:r>
              <a:endParaRPr lang="zh-CN" altLang="en-US" dirty="0">
                <a:solidFill>
                  <a:srgbClr val="3C4311"/>
                </a:solidFill>
              </a:endParaRPr>
            </a:p>
          </p:txBody>
        </p:sp>
        <p:sp>
          <p:nvSpPr>
            <p:cNvPr id="41" name="椭圆 40"/>
            <p:cNvSpPr/>
            <p:nvPr/>
          </p:nvSpPr>
          <p:spPr>
            <a:xfrm>
              <a:off x="7333715" y="2226162"/>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7586505" y="1760470"/>
              <a:ext cx="2599995" cy="461665"/>
            </a:xfrm>
            <a:prstGeom prst="rect">
              <a:avLst/>
            </a:prstGeom>
            <a:noFill/>
          </p:spPr>
          <p:txBody>
            <a:bodyPr wrap="square" rtlCol="0">
              <a:spAutoFit/>
            </a:bodyPr>
            <a:lstStyle/>
            <a:p>
              <a:r>
                <a:rPr lang="ja-JP" altLang="en-US" sz="2400">
                  <a:solidFill>
                    <a:srgbClr val="3C4311"/>
                  </a:solidFill>
                </a:rPr>
                <a:t>飲んだお酒の管理</a:t>
              </a:r>
              <a:endParaRPr lang="zh-CN" altLang="en-US" sz="2400" dirty="0">
                <a:solidFill>
                  <a:srgbClr val="3C4311"/>
                </a:solidFill>
              </a:endParaRPr>
            </a:p>
          </p:txBody>
        </p:sp>
      </p:grpSp>
      <p:pic>
        <p:nvPicPr>
          <p:cNvPr id="47" name="图片 46"/>
          <p:cNvPicPr>
            <a:picLocks noChangeAspect="1"/>
          </p:cNvPicPr>
          <p:nvPr/>
        </p:nvPicPr>
        <p:blipFill>
          <a:blip r:embed="rId5" cstate="email"/>
          <a:stretch>
            <a:fillRect/>
          </a:stretch>
        </p:blipFill>
        <p:spPr>
          <a:xfrm rot="20709950">
            <a:off x="5808557" y="510157"/>
            <a:ext cx="1354360" cy="531688"/>
          </a:xfrm>
          <a:prstGeom prst="rect">
            <a:avLst/>
          </a:prstGeom>
        </p:spPr>
      </p:pic>
      <p:grpSp>
        <p:nvGrpSpPr>
          <p:cNvPr id="22" name="组合 21"/>
          <p:cNvGrpSpPr/>
          <p:nvPr/>
        </p:nvGrpSpPr>
        <p:grpSpPr>
          <a:xfrm>
            <a:off x="6657408" y="3191721"/>
            <a:ext cx="3793251" cy="1227481"/>
            <a:chOff x="6657408" y="3191721"/>
            <a:chExt cx="3793251" cy="1227481"/>
          </a:xfrm>
        </p:grpSpPr>
        <p:sp>
          <p:nvSpPr>
            <p:cNvPr id="48" name="弧形 47"/>
            <p:cNvSpPr/>
            <p:nvPr/>
          </p:nvSpPr>
          <p:spPr>
            <a:xfrm>
              <a:off x="6657408" y="3241654"/>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9" name="直接连接符 48"/>
            <p:cNvCxnSpPr/>
            <p:nvPr/>
          </p:nvCxnSpPr>
          <p:spPr>
            <a:xfrm>
              <a:off x="7429135" y="3647882"/>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7416810" y="3772871"/>
              <a:ext cx="3033849" cy="646331"/>
            </a:xfrm>
            <a:prstGeom prst="rect">
              <a:avLst/>
            </a:prstGeom>
            <a:noFill/>
          </p:spPr>
          <p:txBody>
            <a:bodyPr wrap="square" rtlCol="0">
              <a:spAutoFit/>
            </a:bodyPr>
            <a:lstStyle/>
            <a:p>
              <a:r>
                <a:rPr lang="ja-JP" altLang="en-US">
                  <a:solidFill>
                    <a:srgbClr val="3C4311"/>
                  </a:solidFill>
                </a:rPr>
                <a:t>飲酒状態におけるさまざまな兆候などを教えてくれます。</a:t>
              </a:r>
              <a:endParaRPr lang="zh-CN" altLang="en-US" dirty="0">
                <a:solidFill>
                  <a:srgbClr val="3C4311"/>
                </a:solidFill>
              </a:endParaRPr>
            </a:p>
          </p:txBody>
        </p:sp>
        <p:sp>
          <p:nvSpPr>
            <p:cNvPr id="51" name="椭圆 50"/>
            <p:cNvSpPr/>
            <p:nvPr/>
          </p:nvSpPr>
          <p:spPr>
            <a:xfrm>
              <a:off x="7383964" y="3603810"/>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555769" y="3191721"/>
              <a:ext cx="2309254" cy="461665"/>
            </a:xfrm>
            <a:prstGeom prst="rect">
              <a:avLst/>
            </a:prstGeom>
            <a:noFill/>
          </p:spPr>
          <p:txBody>
            <a:bodyPr wrap="square" rtlCol="0">
              <a:spAutoFit/>
            </a:bodyPr>
            <a:lstStyle/>
            <a:p>
              <a:r>
                <a:rPr lang="ja-JP" altLang="en-US" sz="2400">
                  <a:solidFill>
                    <a:srgbClr val="3C4311"/>
                  </a:solidFill>
                </a:rPr>
                <a:t>状態の具体例</a:t>
              </a:r>
              <a:endParaRPr lang="zh-CN" altLang="en-US" sz="2400" dirty="0">
                <a:solidFill>
                  <a:srgbClr val="3C4311"/>
                </a:solidFill>
              </a:endParaRPr>
            </a:p>
          </p:txBody>
        </p:sp>
      </p:grpSp>
      <p:grpSp>
        <p:nvGrpSpPr>
          <p:cNvPr id="24" name="组合 23"/>
          <p:cNvGrpSpPr/>
          <p:nvPr/>
        </p:nvGrpSpPr>
        <p:grpSpPr>
          <a:xfrm>
            <a:off x="1501269" y="4636628"/>
            <a:ext cx="3793251" cy="1227481"/>
            <a:chOff x="1501269" y="4636628"/>
            <a:chExt cx="3793251" cy="1227481"/>
          </a:xfrm>
        </p:grpSpPr>
        <p:pic>
          <p:nvPicPr>
            <p:cNvPr id="11" name="图片 10"/>
            <p:cNvPicPr>
              <a:picLocks noChangeAspect="1"/>
            </p:cNvPicPr>
            <p:nvPr/>
          </p:nvPicPr>
          <p:blipFill>
            <a:blip r:embed="rId6" cstate="email"/>
            <a:stretch>
              <a:fillRect/>
            </a:stretch>
          </p:blipFill>
          <p:spPr>
            <a:xfrm>
              <a:off x="1676950" y="4843120"/>
              <a:ext cx="411785" cy="493557"/>
            </a:xfrm>
            <a:prstGeom prst="rect">
              <a:avLst/>
            </a:prstGeom>
          </p:spPr>
        </p:pic>
        <p:sp>
          <p:nvSpPr>
            <p:cNvPr id="53" name="弧形 52"/>
            <p:cNvSpPr/>
            <p:nvPr/>
          </p:nvSpPr>
          <p:spPr>
            <a:xfrm>
              <a:off x="1501269" y="4686561"/>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4" name="直接连接符 53"/>
            <p:cNvCxnSpPr/>
            <p:nvPr/>
          </p:nvCxnSpPr>
          <p:spPr>
            <a:xfrm>
              <a:off x="2272996" y="5092789"/>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2260671" y="5217778"/>
              <a:ext cx="3033849" cy="646331"/>
            </a:xfrm>
            <a:prstGeom prst="rect">
              <a:avLst/>
            </a:prstGeom>
            <a:noFill/>
          </p:spPr>
          <p:txBody>
            <a:bodyPr wrap="square" rtlCol="0">
              <a:spAutoFit/>
            </a:bodyPr>
            <a:lstStyle/>
            <a:p>
              <a:r>
                <a:rPr lang="ja-JP" altLang="en-US">
                  <a:solidFill>
                    <a:srgbClr val="3C4311"/>
                  </a:solidFill>
                </a:rPr>
                <a:t>操作はとても簡単で見やすいデザインです。</a:t>
              </a:r>
              <a:endParaRPr lang="zh-CN" altLang="en-US" dirty="0">
                <a:solidFill>
                  <a:srgbClr val="3C4311"/>
                </a:solidFill>
              </a:endParaRPr>
            </a:p>
          </p:txBody>
        </p:sp>
        <p:sp>
          <p:nvSpPr>
            <p:cNvPr id="56" name="椭圆 55"/>
            <p:cNvSpPr/>
            <p:nvPr/>
          </p:nvSpPr>
          <p:spPr>
            <a:xfrm>
              <a:off x="2227825" y="5048717"/>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2594880" y="4636628"/>
              <a:ext cx="2198184" cy="461665"/>
            </a:xfrm>
            <a:prstGeom prst="rect">
              <a:avLst/>
            </a:prstGeom>
            <a:noFill/>
          </p:spPr>
          <p:txBody>
            <a:bodyPr wrap="square" rtlCol="0">
              <a:spAutoFit/>
            </a:bodyPr>
            <a:lstStyle/>
            <a:p>
              <a:r>
                <a:rPr lang="ja-JP" altLang="en-US" sz="2400">
                  <a:solidFill>
                    <a:srgbClr val="3C4311"/>
                  </a:solidFill>
                </a:rPr>
                <a:t>デザイン</a:t>
              </a:r>
              <a:r>
                <a:rPr lang="en-US" altLang="ja-JP" sz="2400" dirty="0">
                  <a:solidFill>
                    <a:srgbClr val="3C4311"/>
                  </a:solidFill>
                </a:rPr>
                <a:t>(GUI)</a:t>
              </a:r>
              <a:endParaRPr lang="zh-CN" altLang="en-US" sz="2400" dirty="0">
                <a:solidFill>
                  <a:srgbClr val="3C4311"/>
                </a:solidFill>
              </a:endParaRPr>
            </a:p>
          </p:txBody>
        </p:sp>
      </p:grpSp>
      <p:grpSp>
        <p:nvGrpSpPr>
          <p:cNvPr id="25" name="组合 24"/>
          <p:cNvGrpSpPr/>
          <p:nvPr/>
        </p:nvGrpSpPr>
        <p:grpSpPr>
          <a:xfrm>
            <a:off x="6657408" y="4636628"/>
            <a:ext cx="3793251" cy="1504480"/>
            <a:chOff x="6657408" y="4636628"/>
            <a:chExt cx="3793251" cy="1504480"/>
          </a:xfrm>
        </p:grpSpPr>
        <p:sp>
          <p:nvSpPr>
            <p:cNvPr id="58" name="弧形 57"/>
            <p:cNvSpPr/>
            <p:nvPr/>
          </p:nvSpPr>
          <p:spPr>
            <a:xfrm>
              <a:off x="6657408" y="4686561"/>
              <a:ext cx="771727" cy="804445"/>
            </a:xfrm>
            <a:prstGeom prst="arc">
              <a:avLst>
                <a:gd name="adj1" fmla="val 16200000"/>
                <a:gd name="adj2" fmla="val 11896535"/>
              </a:avLst>
            </a:prstGeom>
            <a:ln w="15875">
              <a:solidFill>
                <a:srgbClr val="3C43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直接连接符 58"/>
            <p:cNvCxnSpPr/>
            <p:nvPr/>
          </p:nvCxnSpPr>
          <p:spPr>
            <a:xfrm>
              <a:off x="7429135" y="5092789"/>
              <a:ext cx="2796597" cy="0"/>
            </a:xfrm>
            <a:prstGeom prst="line">
              <a:avLst/>
            </a:prstGeom>
            <a:ln>
              <a:solidFill>
                <a:srgbClr val="3C4311"/>
              </a:solidFill>
            </a:ln>
          </p:spPr>
          <p:style>
            <a:lnRef idx="1">
              <a:schemeClr val="dk1"/>
            </a:lnRef>
            <a:fillRef idx="0">
              <a:schemeClr val="dk1"/>
            </a:fillRef>
            <a:effectRef idx="0">
              <a:schemeClr val="dk1"/>
            </a:effectRef>
            <a:fontRef idx="minor">
              <a:schemeClr val="tx1"/>
            </a:fontRef>
          </p:style>
        </p:cxnSp>
        <p:sp>
          <p:nvSpPr>
            <p:cNvPr id="60" name="文本框 59"/>
            <p:cNvSpPr txBox="1"/>
            <p:nvPr/>
          </p:nvSpPr>
          <p:spPr>
            <a:xfrm>
              <a:off x="7416810" y="5217778"/>
              <a:ext cx="3033849" cy="923330"/>
            </a:xfrm>
            <a:prstGeom prst="rect">
              <a:avLst/>
            </a:prstGeom>
            <a:noFill/>
          </p:spPr>
          <p:txBody>
            <a:bodyPr wrap="square" rtlCol="0">
              <a:spAutoFit/>
            </a:bodyPr>
            <a:lstStyle/>
            <a:p>
              <a:r>
                <a:rPr lang="ja-JP" altLang="en-US">
                  <a:solidFill>
                    <a:srgbClr val="3C4311"/>
                  </a:solidFill>
                </a:rPr>
                <a:t>誰でもすぐに使えるように使い方ガイドがあります。設定も簡単です。</a:t>
              </a:r>
              <a:endParaRPr lang="zh-CN" altLang="en-US" dirty="0">
                <a:solidFill>
                  <a:srgbClr val="3C4311"/>
                </a:solidFill>
              </a:endParaRPr>
            </a:p>
          </p:txBody>
        </p:sp>
        <p:sp>
          <p:nvSpPr>
            <p:cNvPr id="61" name="椭圆 60"/>
            <p:cNvSpPr/>
            <p:nvPr/>
          </p:nvSpPr>
          <p:spPr>
            <a:xfrm>
              <a:off x="7383964" y="5048717"/>
              <a:ext cx="99152" cy="99152"/>
            </a:xfrm>
            <a:prstGeom prst="ellipse">
              <a:avLst/>
            </a:prstGeom>
            <a:solidFill>
              <a:srgbClr val="3C4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7697037" y="4636628"/>
              <a:ext cx="1841783" cy="461665"/>
            </a:xfrm>
            <a:prstGeom prst="rect">
              <a:avLst/>
            </a:prstGeom>
            <a:noFill/>
          </p:spPr>
          <p:txBody>
            <a:bodyPr wrap="square" rtlCol="0">
              <a:spAutoFit/>
            </a:bodyPr>
            <a:lstStyle/>
            <a:p>
              <a:r>
                <a:rPr lang="ja-JP" altLang="en-US" sz="2400">
                  <a:solidFill>
                    <a:srgbClr val="3C4311"/>
                  </a:solidFill>
                </a:rPr>
                <a:t>設定</a:t>
              </a:r>
              <a:r>
                <a:rPr lang="en-US" altLang="ja-JP" sz="2400" dirty="0">
                  <a:solidFill>
                    <a:srgbClr val="3C4311"/>
                  </a:solidFill>
                </a:rPr>
                <a:t>&amp;</a:t>
              </a:r>
              <a:r>
                <a:rPr lang="ja-JP" altLang="en-US" sz="2400">
                  <a:solidFill>
                    <a:srgbClr val="3C4311"/>
                  </a:solidFill>
                </a:rPr>
                <a:t>ガイド</a:t>
              </a:r>
              <a:endParaRPr lang="zh-CN" altLang="en-US" sz="2400" dirty="0">
                <a:solidFill>
                  <a:srgbClr val="3C4311"/>
                </a:solidFill>
              </a:endParaRPr>
            </a:p>
          </p:txBody>
        </p:sp>
      </p:grpSp>
      <p:pic>
        <p:nvPicPr>
          <p:cNvPr id="28" name="図 27">
            <a:extLst>
              <a:ext uri="{FF2B5EF4-FFF2-40B4-BE49-F238E27FC236}">
                <a16:creationId xmlns:a16="http://schemas.microsoft.com/office/drawing/2014/main" id="{F62DDA41-E105-2B4E-B12B-1EDE646BCE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0203" y="4785713"/>
            <a:ext cx="571060" cy="571060"/>
          </a:xfrm>
          <a:prstGeom prst="rect">
            <a:avLst/>
          </a:prstGeom>
        </p:spPr>
      </p:pic>
      <p:pic>
        <p:nvPicPr>
          <p:cNvPr id="31" name="図 30" descr="屋外, 電子機器, 座っている, 黄色 が含まれている画像&#10;&#10;&#10;&#10;自動的に生成された説明">
            <a:extLst>
              <a:ext uri="{FF2B5EF4-FFF2-40B4-BE49-F238E27FC236}">
                <a16:creationId xmlns:a16="http://schemas.microsoft.com/office/drawing/2014/main" id="{A5F5D529-EF14-9845-A0D8-D22B979097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484891" y="1827195"/>
            <a:ext cx="585657" cy="585657"/>
          </a:xfrm>
          <a:prstGeom prst="rect">
            <a:avLst/>
          </a:prstGeom>
        </p:spPr>
      </p:pic>
      <p:sp>
        <p:nvSpPr>
          <p:cNvPr id="63" name="スライド番号プレースホルダー 3">
            <a:extLst>
              <a:ext uri="{FF2B5EF4-FFF2-40B4-BE49-F238E27FC236}">
                <a16:creationId xmlns:a16="http://schemas.microsoft.com/office/drawing/2014/main" id="{E399F3B9-88BB-1543-BE8A-FCC646B75CE6}"/>
              </a:ext>
            </a:extLst>
          </p:cNvPr>
          <p:cNvSpPr>
            <a:spLocks noGrp="1"/>
          </p:cNvSpPr>
          <p:nvPr>
            <p:ph type="sldNum" sz="quarter" idx="12"/>
          </p:nvPr>
        </p:nvSpPr>
        <p:spPr>
          <a:xfrm>
            <a:off x="10981869" y="6214047"/>
            <a:ext cx="764215" cy="365125"/>
          </a:xfrm>
        </p:spPr>
        <p:txBody>
          <a:bodyPr/>
          <a:lstStyle/>
          <a:p>
            <a:r>
              <a:rPr kumimoji="1" lang="en-US" altLang="ja-JP" sz="1800" dirty="0"/>
              <a:t>3</a:t>
            </a:r>
          </a:p>
        </p:txBody>
      </p:sp>
    </p:spTree>
    <p:extLst>
      <p:ext uri="{BB962C8B-B14F-4D97-AF65-F5344CB8AC3E}">
        <p14:creationId xmlns:p14="http://schemas.microsoft.com/office/powerpoint/2010/main" val="261550654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B99F76AA-1AF3-E347-9F7A-A6C6663E2211}"/>
              </a:ext>
            </a:extLst>
          </p:cNvPr>
          <p:cNvSpPr>
            <a:spLocks noGrp="1"/>
          </p:cNvSpPr>
          <p:nvPr>
            <p:ph type="sldNum" sz="quarter" idx="12"/>
          </p:nvPr>
        </p:nvSpPr>
        <p:spPr/>
        <p:txBody>
          <a:bodyPr/>
          <a:lstStyle/>
          <a:p>
            <a:fld id="{7B461CB8-9B3B-254B-9A18-A418AEBD4F90}" type="slidenum">
              <a:rPr kumimoji="1" lang="en-US" altLang="ja-JP" smtClean="0"/>
              <a:t>6</a:t>
            </a:fld>
            <a:endParaRPr kumimoji="1" lang="en-US" altLang="ja-JP" dirty="0"/>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162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7AAC8-6CEA-DD4F-AE57-04D99D0EFA36}"/>
              </a:ext>
            </a:extLst>
          </p:cNvPr>
          <p:cNvSpPr>
            <a:spLocks noGrp="1"/>
          </p:cNvSpPr>
          <p:nvPr>
            <p:ph type="title"/>
          </p:nvPr>
        </p:nvSpPr>
        <p:spPr>
          <a:xfrm>
            <a:off x="913149" y="268712"/>
            <a:ext cx="10364451" cy="1596177"/>
          </a:xfrm>
        </p:spPr>
        <p:txBody>
          <a:bodyPr>
            <a:normAutofit/>
          </a:bodyPr>
          <a:lstStyle/>
          <a:p>
            <a:r>
              <a:rPr kumimoji="1" lang="ja-JP" altLang="en-US" sz="5400"/>
              <a:t>アプリの作成の背景</a:t>
            </a:r>
            <a:r>
              <a:rPr kumimoji="1" lang="en-US" altLang="ja-JP" sz="5400" dirty="0"/>
              <a:t>(</a:t>
            </a:r>
            <a:r>
              <a:rPr kumimoji="1" lang="ja-JP" altLang="en-US" sz="5400">
                <a:solidFill>
                  <a:srgbClr val="00893F"/>
                </a:solidFill>
              </a:rPr>
              <a:t>課題</a:t>
            </a:r>
            <a:r>
              <a:rPr kumimoji="1" lang="en-US" altLang="ja-JP" sz="5400" dirty="0"/>
              <a:t>)</a:t>
            </a:r>
            <a:endParaRPr kumimoji="1" lang="ja-JP" altLang="en-US" sz="5400"/>
          </a:p>
        </p:txBody>
      </p:sp>
      <p:sp>
        <p:nvSpPr>
          <p:cNvPr id="3" name="コンテンツ プレースホルダー 2">
            <a:extLst>
              <a:ext uri="{FF2B5EF4-FFF2-40B4-BE49-F238E27FC236}">
                <a16:creationId xmlns:a16="http://schemas.microsoft.com/office/drawing/2014/main" id="{DD6A512B-3F0C-8E4D-8CB5-F74A5DCE4DA9}"/>
              </a:ext>
            </a:extLst>
          </p:cNvPr>
          <p:cNvSpPr>
            <a:spLocks noGrp="1"/>
          </p:cNvSpPr>
          <p:nvPr>
            <p:ph sz="quarter" idx="13"/>
          </p:nvPr>
        </p:nvSpPr>
        <p:spPr>
          <a:xfrm>
            <a:off x="563526" y="1716946"/>
            <a:ext cx="10713449" cy="5002831"/>
          </a:xfrm>
        </p:spPr>
        <p:txBody>
          <a:bodyPr>
            <a:noAutofit/>
          </a:bodyPr>
          <a:lstStyle/>
          <a:p>
            <a:pPr marL="0" indent="0">
              <a:buNone/>
            </a:pPr>
            <a:r>
              <a:rPr kumimoji="1" lang="ja-JP" altLang="en-US" sz="3600"/>
              <a:t>社会人や大学生は飲み会が多くなり、特に成人したての人はお酒との付き合い方がわからない！</a:t>
            </a:r>
            <a:endParaRPr kumimoji="1" lang="en-US" altLang="ja-JP" sz="3600" dirty="0"/>
          </a:p>
          <a:p>
            <a:pPr marL="0" indent="0">
              <a:buNone/>
            </a:pPr>
            <a:r>
              <a:rPr lang="ja-JP" altLang="en-US" sz="3600"/>
              <a:t>過度な飲酒によるアルコール中毒や生活習慣病が蔓延している。</a:t>
            </a:r>
            <a:endParaRPr lang="en-US" altLang="ja-JP" sz="3600" dirty="0"/>
          </a:p>
          <a:p>
            <a:pPr marL="0" indent="0">
              <a:buNone/>
            </a:pPr>
            <a:r>
              <a:rPr lang="ja-JP" altLang="en-US" sz="3600"/>
              <a:t>　　</a:t>
            </a:r>
            <a:r>
              <a:rPr lang="ja-JP" altLang="en-US" sz="3600">
                <a:solidFill>
                  <a:srgbClr val="A50001"/>
                </a:solidFill>
              </a:rPr>
              <a:t>　</a:t>
            </a:r>
            <a:r>
              <a:rPr lang="ja-JP" altLang="en-US" sz="3600">
                <a:solidFill>
                  <a:srgbClr val="00893F"/>
                </a:solidFill>
              </a:rPr>
              <a:t>⇨ターゲット層は　飲み会の多い社会人や大学生</a:t>
            </a:r>
            <a:endParaRPr lang="en-US" altLang="ja-JP" sz="3600" dirty="0">
              <a:solidFill>
                <a:srgbClr val="00893F"/>
              </a:solidFill>
            </a:endParaRPr>
          </a:p>
        </p:txBody>
      </p:sp>
      <p:sp>
        <p:nvSpPr>
          <p:cNvPr id="4" name="スライド番号プレースホルダー 3">
            <a:extLst>
              <a:ext uri="{FF2B5EF4-FFF2-40B4-BE49-F238E27FC236}">
                <a16:creationId xmlns:a16="http://schemas.microsoft.com/office/drawing/2014/main" id="{C7FC707D-9A7F-7447-857C-BB51D6881DAD}"/>
              </a:ext>
            </a:extLst>
          </p:cNvPr>
          <p:cNvSpPr>
            <a:spLocks noGrp="1"/>
          </p:cNvSpPr>
          <p:nvPr>
            <p:ph type="sldNum" sz="quarter" idx="12"/>
          </p:nvPr>
        </p:nvSpPr>
        <p:spPr>
          <a:xfrm>
            <a:off x="11055878" y="6224163"/>
            <a:ext cx="764215" cy="365125"/>
          </a:xfrm>
        </p:spPr>
        <p:txBody>
          <a:bodyPr/>
          <a:lstStyle/>
          <a:p>
            <a:r>
              <a:rPr kumimoji="1" lang="en-US" altLang="ja-JP" dirty="0"/>
              <a:t>4</a:t>
            </a:r>
            <a:endParaRPr kumimoji="1" lang="ja-JP" altLang="en-US"/>
          </a:p>
        </p:txBody>
      </p:sp>
    </p:spTree>
    <p:extLst>
      <p:ext uri="{BB962C8B-B14F-4D97-AF65-F5344CB8AC3E}">
        <p14:creationId xmlns:p14="http://schemas.microsoft.com/office/powerpoint/2010/main" val="354822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91275-E1AF-2446-AB09-4C77FEE586AE}"/>
              </a:ext>
            </a:extLst>
          </p:cNvPr>
          <p:cNvSpPr>
            <a:spLocks noGrp="1"/>
          </p:cNvSpPr>
          <p:nvPr>
            <p:ph type="title"/>
          </p:nvPr>
        </p:nvSpPr>
        <p:spPr>
          <a:xfrm>
            <a:off x="913774" y="437763"/>
            <a:ext cx="10364451" cy="1596177"/>
          </a:xfrm>
        </p:spPr>
        <p:txBody>
          <a:bodyPr>
            <a:normAutofit/>
          </a:bodyPr>
          <a:lstStyle/>
          <a:p>
            <a:r>
              <a:rPr kumimoji="1" lang="ja-JP" altLang="en-US" sz="5400"/>
              <a:t>アプリの目的</a:t>
            </a:r>
            <a:r>
              <a:rPr kumimoji="1" lang="en-US" altLang="ja-JP" sz="5400" dirty="0"/>
              <a:t>(</a:t>
            </a:r>
            <a:r>
              <a:rPr kumimoji="1" lang="ja-JP" altLang="en-US" sz="5400">
                <a:solidFill>
                  <a:srgbClr val="00893F"/>
                </a:solidFill>
              </a:rPr>
              <a:t>課題の解決</a:t>
            </a:r>
            <a:r>
              <a:rPr kumimoji="1" lang="ja-JP" altLang="en-US" sz="5400"/>
              <a:t>）</a:t>
            </a:r>
          </a:p>
        </p:txBody>
      </p:sp>
      <p:sp>
        <p:nvSpPr>
          <p:cNvPr id="3" name="コンテンツ プレースホルダー 2">
            <a:extLst>
              <a:ext uri="{FF2B5EF4-FFF2-40B4-BE49-F238E27FC236}">
                <a16:creationId xmlns:a16="http://schemas.microsoft.com/office/drawing/2014/main" id="{5B60DDEA-0717-3E44-93AE-DB5DA3D3E2EF}"/>
              </a:ext>
            </a:extLst>
          </p:cNvPr>
          <p:cNvSpPr>
            <a:spLocks noGrp="1"/>
          </p:cNvSpPr>
          <p:nvPr>
            <p:ph sz="quarter" idx="13"/>
          </p:nvPr>
        </p:nvSpPr>
        <p:spPr>
          <a:xfrm>
            <a:off x="630551" y="2228869"/>
            <a:ext cx="10930896" cy="3424107"/>
          </a:xfrm>
        </p:spPr>
        <p:txBody>
          <a:bodyPr>
            <a:noAutofit/>
          </a:bodyPr>
          <a:lstStyle/>
          <a:p>
            <a:pPr marL="0" indent="0">
              <a:buNone/>
            </a:pPr>
            <a:r>
              <a:rPr kumimoji="1" lang="en-US" altLang="ja-JP" sz="3600" dirty="0">
                <a:solidFill>
                  <a:srgbClr val="00893F"/>
                </a:solidFill>
              </a:rPr>
              <a:t>Web</a:t>
            </a:r>
            <a:r>
              <a:rPr kumimoji="1" lang="ja-JP" altLang="en-US" sz="3600">
                <a:solidFill>
                  <a:srgbClr val="00893F"/>
                </a:solidFill>
              </a:rPr>
              <a:t>アプリケーション</a:t>
            </a:r>
            <a:r>
              <a:rPr kumimoji="1" lang="ja-JP" altLang="en-US" sz="3600"/>
              <a:t>による飲酒の向き合い方を提案</a:t>
            </a:r>
            <a:endParaRPr kumimoji="1" lang="en-US" altLang="ja-JP" sz="3600" dirty="0"/>
          </a:p>
          <a:p>
            <a:pPr marL="0" indent="0">
              <a:buNone/>
            </a:pPr>
            <a:r>
              <a:rPr kumimoji="1" lang="ja-JP" altLang="en-US" sz="3600"/>
              <a:t>よりシンプルで使いやすいアプリを使用することによる意識改善や実際の防止（</a:t>
            </a:r>
            <a:r>
              <a:rPr kumimoji="1" lang="ja-JP" altLang="en-US" sz="3600">
                <a:solidFill>
                  <a:srgbClr val="00893F"/>
                </a:solidFill>
              </a:rPr>
              <a:t>社会的インパクト</a:t>
            </a:r>
            <a:r>
              <a:rPr kumimoji="1" lang="ja-JP" altLang="en-US" sz="3600"/>
              <a:t>）</a:t>
            </a:r>
          </a:p>
        </p:txBody>
      </p:sp>
      <p:sp>
        <p:nvSpPr>
          <p:cNvPr id="4" name="スライド番号プレースホルダー 3">
            <a:extLst>
              <a:ext uri="{FF2B5EF4-FFF2-40B4-BE49-F238E27FC236}">
                <a16:creationId xmlns:a16="http://schemas.microsoft.com/office/drawing/2014/main" id="{49228118-3F83-0A4A-9B2D-2CC6D422A4FC}"/>
              </a:ext>
            </a:extLst>
          </p:cNvPr>
          <p:cNvSpPr>
            <a:spLocks noGrp="1"/>
          </p:cNvSpPr>
          <p:nvPr>
            <p:ph type="sldNum" sz="quarter" idx="12"/>
          </p:nvPr>
        </p:nvSpPr>
        <p:spPr/>
        <p:txBody>
          <a:bodyPr/>
          <a:lstStyle/>
          <a:p>
            <a:r>
              <a:rPr kumimoji="1" lang="en-US" altLang="ja-JP" dirty="0"/>
              <a:t>5</a:t>
            </a:r>
            <a:endParaRPr kumimoji="1" lang="ja-JP" altLang="en-US"/>
          </a:p>
        </p:txBody>
      </p:sp>
    </p:spTree>
    <p:extLst>
      <p:ext uri="{BB962C8B-B14F-4D97-AF65-F5344CB8AC3E}">
        <p14:creationId xmlns:p14="http://schemas.microsoft.com/office/powerpoint/2010/main" val="95689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a:extLst>
              <a:ext uri="{FF2B5EF4-FFF2-40B4-BE49-F238E27FC236}">
                <a16:creationId xmlns:a16="http://schemas.microsoft.com/office/drawing/2014/main" id="{58126645-47C7-C14A-9A02-81EE81360B32}"/>
              </a:ext>
            </a:extLst>
          </p:cNvPr>
          <p:cNvSpPr/>
          <p:nvPr/>
        </p:nvSpPr>
        <p:spPr>
          <a:xfrm>
            <a:off x="7919154" y="95551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25A1A815-7A8C-AE4A-9835-93C789BA4388}"/>
              </a:ext>
            </a:extLst>
          </p:cNvPr>
          <p:cNvSpPr/>
          <p:nvPr/>
        </p:nvSpPr>
        <p:spPr>
          <a:xfrm>
            <a:off x="2740377" y="259644"/>
            <a:ext cx="1456266" cy="61369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7C0B4437-A0F8-164C-8F8D-D54F7E62954D}"/>
              </a:ext>
            </a:extLst>
          </p:cNvPr>
          <p:cNvSpPr/>
          <p:nvPr/>
        </p:nvSpPr>
        <p:spPr>
          <a:xfrm>
            <a:off x="1461912" y="110397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概要</a:t>
            </a:r>
          </a:p>
        </p:txBody>
      </p:sp>
      <p:sp>
        <p:nvSpPr>
          <p:cNvPr id="14" name="角丸四角形 13">
            <a:extLst>
              <a:ext uri="{FF2B5EF4-FFF2-40B4-BE49-F238E27FC236}">
                <a16:creationId xmlns:a16="http://schemas.microsoft.com/office/drawing/2014/main" id="{4927E3D7-1033-6148-97DF-32DC628F96AA}"/>
              </a:ext>
            </a:extLst>
          </p:cNvPr>
          <p:cNvSpPr/>
          <p:nvPr/>
        </p:nvSpPr>
        <p:spPr>
          <a:xfrm>
            <a:off x="1461912" y="2560725"/>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目的と課題の解決</a:t>
            </a:r>
          </a:p>
        </p:txBody>
      </p:sp>
      <p:sp>
        <p:nvSpPr>
          <p:cNvPr id="15" name="角丸四角形 14">
            <a:extLst>
              <a:ext uri="{FF2B5EF4-FFF2-40B4-BE49-F238E27FC236}">
                <a16:creationId xmlns:a16="http://schemas.microsoft.com/office/drawing/2014/main" id="{38C2D0BD-6357-3B4E-B9E5-435DE837A491}"/>
              </a:ext>
            </a:extLst>
          </p:cNvPr>
          <p:cNvSpPr/>
          <p:nvPr/>
        </p:nvSpPr>
        <p:spPr>
          <a:xfrm>
            <a:off x="1425221" y="4060880"/>
            <a:ext cx="4086578" cy="998096"/>
          </a:xfrm>
          <a:prstGeom prst="roundRect">
            <a:avLst/>
          </a:prstGeom>
          <a:solidFill>
            <a:srgbClr val="A5000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新規性・実装イメージ</a:t>
            </a:r>
          </a:p>
        </p:txBody>
      </p:sp>
      <p:sp>
        <p:nvSpPr>
          <p:cNvPr id="16" name="角丸四角形 15">
            <a:extLst>
              <a:ext uri="{FF2B5EF4-FFF2-40B4-BE49-F238E27FC236}">
                <a16:creationId xmlns:a16="http://schemas.microsoft.com/office/drawing/2014/main" id="{CD445593-44EE-A547-A0A0-4E918DDE7794}"/>
              </a:ext>
            </a:extLst>
          </p:cNvPr>
          <p:cNvSpPr/>
          <p:nvPr/>
        </p:nvSpPr>
        <p:spPr>
          <a:xfrm>
            <a:off x="6643510" y="1990923"/>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実装</a:t>
            </a:r>
          </a:p>
        </p:txBody>
      </p:sp>
      <p:sp>
        <p:nvSpPr>
          <p:cNvPr id="17" name="角丸四角形 16">
            <a:extLst>
              <a:ext uri="{FF2B5EF4-FFF2-40B4-BE49-F238E27FC236}">
                <a16:creationId xmlns:a16="http://schemas.microsoft.com/office/drawing/2014/main" id="{5C048B0F-0D72-5147-A4C0-73BBC1E39440}"/>
              </a:ext>
            </a:extLst>
          </p:cNvPr>
          <p:cNvSpPr/>
          <p:nvPr/>
        </p:nvSpPr>
        <p:spPr>
          <a:xfrm>
            <a:off x="6603998" y="3524949"/>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完成品</a:t>
            </a:r>
          </a:p>
        </p:txBody>
      </p:sp>
      <p:sp>
        <p:nvSpPr>
          <p:cNvPr id="19" name="角丸四角形 18">
            <a:extLst>
              <a:ext uri="{FF2B5EF4-FFF2-40B4-BE49-F238E27FC236}">
                <a16:creationId xmlns:a16="http://schemas.microsoft.com/office/drawing/2014/main" id="{667DB067-FA36-7444-8AAB-931FE8655D36}"/>
              </a:ext>
            </a:extLst>
          </p:cNvPr>
          <p:cNvSpPr/>
          <p:nvPr/>
        </p:nvSpPr>
        <p:spPr>
          <a:xfrm>
            <a:off x="6643510" y="5058976"/>
            <a:ext cx="4086578" cy="9980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今後の課題やまとめ</a:t>
            </a:r>
          </a:p>
        </p:txBody>
      </p:sp>
      <p:cxnSp>
        <p:nvCxnSpPr>
          <p:cNvPr id="28" name="カギ線コネクタ 27">
            <a:extLst>
              <a:ext uri="{FF2B5EF4-FFF2-40B4-BE49-F238E27FC236}">
                <a16:creationId xmlns:a16="http://schemas.microsoft.com/office/drawing/2014/main" id="{2EE08BB0-070E-AF4B-A14F-1AA88A32EECF}"/>
              </a:ext>
            </a:extLst>
          </p:cNvPr>
          <p:cNvCxnSpPr>
            <a:stCxn id="22" idx="2"/>
            <a:endCxn id="23" idx="0"/>
          </p:cNvCxnSpPr>
          <p:nvPr/>
        </p:nvCxnSpPr>
        <p:spPr>
          <a:xfrm rot="5400000" flipH="1" flipV="1">
            <a:off x="3337350" y="1086673"/>
            <a:ext cx="5441096" cy="5178777"/>
          </a:xfrm>
          <a:prstGeom prst="bentConnector5">
            <a:avLst>
              <a:gd name="adj1" fmla="val -4201"/>
              <a:gd name="adj2" fmla="val 50000"/>
              <a:gd name="adj3" fmla="val 10420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3632217"/>
      </p:ext>
    </p:extLst>
  </p:cSld>
  <p:clrMapOvr>
    <a:masterClrMapping/>
  </p:clrMapOvr>
</p:sld>
</file>

<file path=ppt/theme/theme1.xml><?xml version="1.0" encoding="utf-8"?>
<a:theme xmlns:a="http://schemas.openxmlformats.org/drawingml/2006/main" name="しずく">
  <a:themeElements>
    <a:clrScheme name="しずく">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{34D025D1-2E0D-D04E-B8F4-DF3141F7E55A}tf10001073</Template>
  <TotalTime>1547</TotalTime>
  <Words>767</Words>
  <Application>Microsoft Macintosh PowerPoint</Application>
  <PresentationFormat>ワイド画面</PresentationFormat>
  <Paragraphs>135</Paragraphs>
  <Slides>23</Slides>
  <Notes>0</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23</vt:i4>
      </vt:variant>
    </vt:vector>
  </HeadingPairs>
  <TitlesOfParts>
    <vt:vector size="31" baseType="lpstr">
      <vt:lpstr>Adobe Gothic Std B</vt:lpstr>
      <vt:lpstr>AjiwaiPro</vt:lpstr>
      <vt:lpstr>Hiragino Kaku Gothic Pro W3</vt:lpstr>
      <vt:lpstr>游ゴシック</vt:lpstr>
      <vt:lpstr>Arial</vt:lpstr>
      <vt:lpstr>Segoe UI Emoji</vt:lpstr>
      <vt:lpstr>Tw Cen MT</vt:lpstr>
      <vt:lpstr>しずく</vt:lpstr>
      <vt:lpstr>PowerPoint プレゼンテーション</vt:lpstr>
      <vt:lpstr>PowerPoint プレゼンテーション</vt:lpstr>
      <vt:lpstr>PowerPoint プレゼンテーション</vt:lpstr>
      <vt:lpstr>作ったものを一言でまとめると</vt:lpstr>
      <vt:lpstr>PowerPoint プレゼンテーション</vt:lpstr>
      <vt:lpstr>PowerPoint プレゼンテーション</vt:lpstr>
      <vt:lpstr>アプリの作成の背景(課題)</vt:lpstr>
      <vt:lpstr>アプリの目的(課題の解決）</vt:lpstr>
      <vt:lpstr>PowerPoint プレゼンテーション</vt:lpstr>
      <vt:lpstr>既存のものとの比較（新規性）</vt:lpstr>
      <vt:lpstr>より現実的に使いやすいものを作ろう！（新規性）</vt:lpstr>
      <vt:lpstr>PowerPoint プレゼンテーション</vt:lpstr>
      <vt:lpstr>開発</vt:lpstr>
      <vt:lpstr>実装</vt:lpstr>
      <vt:lpstr>Django</vt:lpstr>
      <vt:lpstr>画像認識</vt:lpstr>
      <vt:lpstr>PowerPoint プレゼンテーション</vt:lpstr>
      <vt:lpstr>完成したアプリ・デモ . 実現したこと（実現性）</vt:lpstr>
      <vt:lpstr>PowerPoint プレゼンテーション</vt:lpstr>
      <vt:lpstr>PowerPoint プレゼンテーション</vt:lpstr>
      <vt:lpstr>PowerPoint プレゼンテーション</vt:lpstr>
      <vt:lpstr>まとめ</vt:lpstr>
      <vt:lpstr>ご静聴ありがとうございました。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熊谷祐飛</dc:creator>
  <cp:lastModifiedBy>熊谷祐飛</cp:lastModifiedBy>
  <cp:revision>20</cp:revision>
  <dcterms:created xsi:type="dcterms:W3CDTF">2018-03-12T22:12:02Z</dcterms:created>
  <dcterms:modified xsi:type="dcterms:W3CDTF">2019-05-15T07:58:20Z</dcterms:modified>
</cp:coreProperties>
</file>